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9" r:id="rId3"/>
    <p:sldId id="288" r:id="rId4"/>
    <p:sldId id="302" r:id="rId5"/>
    <p:sldId id="329" r:id="rId6"/>
    <p:sldId id="281" r:id="rId7"/>
    <p:sldId id="330" r:id="rId8"/>
    <p:sldId id="332" r:id="rId9"/>
    <p:sldId id="282" r:id="rId10"/>
    <p:sldId id="283" r:id="rId11"/>
    <p:sldId id="349" r:id="rId12"/>
    <p:sldId id="258" r:id="rId13"/>
    <p:sldId id="303" r:id="rId14"/>
    <p:sldId id="284" r:id="rId15"/>
    <p:sldId id="350" r:id="rId16"/>
    <p:sldId id="287" r:id="rId17"/>
    <p:sldId id="333" r:id="rId18"/>
    <p:sldId id="286" r:id="rId19"/>
    <p:sldId id="285" r:id="rId20"/>
    <p:sldId id="336" r:id="rId21"/>
    <p:sldId id="304" r:id="rId22"/>
    <p:sldId id="262" r:id="rId23"/>
    <p:sldId id="342" r:id="rId24"/>
    <p:sldId id="331" r:id="rId25"/>
    <p:sldId id="351" r:id="rId26"/>
    <p:sldId id="299" r:id="rId27"/>
    <p:sldId id="340" r:id="rId28"/>
    <p:sldId id="337" r:id="rId29"/>
    <p:sldId id="338" r:id="rId30"/>
    <p:sldId id="266" r:id="rId31"/>
    <p:sldId id="265" r:id="rId32"/>
    <p:sldId id="296" r:id="rId33"/>
    <p:sldId id="352" r:id="rId34"/>
    <p:sldId id="268" r:id="rId35"/>
    <p:sldId id="277" r:id="rId36"/>
    <p:sldId id="275" r:id="rId37"/>
    <p:sldId id="264" r:id="rId38"/>
    <p:sldId id="276" r:id="rId39"/>
    <p:sldId id="267" r:id="rId40"/>
    <p:sldId id="346" r:id="rId41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09B"/>
    <a:srgbClr val="D7E2F5"/>
    <a:srgbClr val="D1DDF3"/>
    <a:srgbClr val="C6D5F0"/>
    <a:srgbClr val="FAE8E6"/>
    <a:srgbClr val="FFFFFF"/>
    <a:srgbClr val="FDF6F5"/>
    <a:srgbClr val="F9E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7" autoAdjust="0"/>
    <p:restoredTop sz="93107" autoAdjust="0"/>
  </p:normalViewPr>
  <p:slideViewPr>
    <p:cSldViewPr>
      <p:cViewPr varScale="1">
        <p:scale>
          <a:sx n="106" d="100"/>
          <a:sy n="106" d="100"/>
        </p:scale>
        <p:origin x="1698" y="102"/>
      </p:cViewPr>
      <p:guideLst>
        <p:guide orient="horz" pos="2160"/>
        <p:guide pos="1872"/>
      </p:guideLst>
    </p:cSldViewPr>
  </p:slideViewPr>
  <p:outlineViewPr>
    <p:cViewPr>
      <p:scale>
        <a:sx n="25" d="100"/>
        <a:sy n="25" d="100"/>
      </p:scale>
      <p:origin x="0" y="7944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48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5" Type="http://schemas.openxmlformats.org/officeDocument/2006/relationships/slide" Target="slides/slide32.xml"/><Relationship Id="rId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fld id="{656628CE-B58B-4A3C-B5C0-18C1D5EA61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814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fld id="{B936217A-C850-4B23-B826-640F32CA1D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80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19EEC2-0383-4750-9918-A3FB537E03D2}" type="slidenum">
              <a:rPr lang="de-DE" sz="1200" smtClean="0">
                <a:latin typeface="Times New Roman" pitchFamily="1" charset="0"/>
              </a:rPr>
              <a:pPr eaLnBrk="1" hangingPunct="1"/>
              <a:t>1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90601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241764-C93E-4C7E-BE10-F01E99BA9729}" type="slidenum">
              <a:rPr lang="de-DE" sz="1200" smtClean="0">
                <a:latin typeface="Times New Roman" pitchFamily="1" charset="0"/>
              </a:rPr>
              <a:pPr eaLnBrk="1" hangingPunct="1"/>
              <a:t>10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3865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492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002A77-3AEF-4D23-A71A-3D8ADE398B42}" type="slidenum">
              <a:rPr lang="de-DE" sz="1200" smtClean="0">
                <a:latin typeface="Times New Roman" pitchFamily="1" charset="0"/>
              </a:rPr>
              <a:pPr eaLnBrk="1" hangingPunct="1"/>
              <a:t>12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295522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337B03-D23F-406C-AFBE-2DF70081CA1D}" type="slidenum">
              <a:rPr lang="de-DE" sz="1200" smtClean="0">
                <a:latin typeface="Times New Roman" pitchFamily="1" charset="0"/>
              </a:rPr>
              <a:pPr eaLnBrk="1" hangingPunct="1"/>
              <a:t>13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90659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89383A-B554-4C6D-ABD0-FF8E192632CC}" type="slidenum">
              <a:rPr lang="de-DE" sz="1200" smtClean="0">
                <a:latin typeface="Times New Roman" pitchFamily="1" charset="0"/>
              </a:rPr>
              <a:pPr eaLnBrk="1" hangingPunct="1"/>
              <a:t>14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80385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 txBox="1">
            <a:spLocks noGrp="1" noChangeArrowheads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658C334-E72A-42D2-8F18-B925A9B5FD69}" type="slidenum">
              <a:rPr lang="de-DE" sz="1200"/>
              <a:pPr algn="r" eaLnBrk="1" hangingPunct="1"/>
              <a:t>15</a:t>
            </a:fld>
            <a:endParaRPr lang="de-DE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7821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020C4E-B47E-4326-90D4-BECECEFDACDF}" type="slidenum">
              <a:rPr lang="de-DE" sz="1200" smtClean="0">
                <a:latin typeface="Times New Roman" pitchFamily="1" charset="0"/>
              </a:rPr>
              <a:pPr eaLnBrk="1" hangingPunct="1"/>
              <a:t>16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46155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6775DD-D7FD-4F1F-B862-3DB90A74A101}" type="slidenum">
              <a:rPr lang="de-DE" sz="1200" smtClean="0">
                <a:latin typeface="Times New Roman" pitchFamily="1" charset="0"/>
              </a:rPr>
              <a:pPr eaLnBrk="1" hangingPunct="1"/>
              <a:t>17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49971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AB1AB3-DED6-4CFB-8E3A-DF11B2DB82C9}" type="slidenum">
              <a:rPr lang="de-DE" sz="1200" smtClean="0">
                <a:latin typeface="Times New Roman" pitchFamily="1" charset="0"/>
              </a:rPr>
              <a:pPr eaLnBrk="1" hangingPunct="1"/>
              <a:t>18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77006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365FC9-0E44-44F5-A22A-83C953515428}" type="slidenum">
              <a:rPr lang="de-DE" sz="1200" smtClean="0">
                <a:latin typeface="Times New Roman" pitchFamily="1" charset="0"/>
              </a:rPr>
              <a:pPr eaLnBrk="1" hangingPunct="1"/>
              <a:t>19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78699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594021-2B22-4BED-9534-06DB39B88913}" type="slidenum">
              <a:rPr lang="de-DE" sz="1200" smtClean="0">
                <a:latin typeface="Times New Roman" pitchFamily="1" charset="0"/>
              </a:rPr>
              <a:pPr eaLnBrk="1" hangingPunct="1"/>
              <a:t>2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86160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AC8E5E-4283-42DD-A16B-FB7628424368}" type="slidenum">
              <a:rPr lang="de-DE" sz="1200" smtClean="0">
                <a:latin typeface="Times New Roman" pitchFamily="1" charset="0"/>
              </a:rPr>
              <a:pPr eaLnBrk="1" hangingPunct="1"/>
              <a:t>20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70709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CF289A-F749-4D3E-94D8-00BD29FB97DC}" type="slidenum">
              <a:rPr lang="de-DE" sz="1200" smtClean="0">
                <a:latin typeface="Times New Roman" pitchFamily="1" charset="0"/>
              </a:rPr>
              <a:pPr eaLnBrk="1" hangingPunct="1"/>
              <a:t>21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24342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072FD9-7D21-42CB-9786-9AFFF136D7BE}" type="slidenum">
              <a:rPr lang="de-DE" sz="1200" smtClean="0">
                <a:latin typeface="Times New Roman" pitchFamily="1" charset="0"/>
              </a:rPr>
              <a:pPr eaLnBrk="1" hangingPunct="1"/>
              <a:t>22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48989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216347-1616-4DB7-990F-BAF51D096605}" type="slidenum">
              <a:rPr lang="de-DE" sz="1200" smtClean="0">
                <a:latin typeface="Times New Roman" pitchFamily="1" charset="0"/>
              </a:rPr>
              <a:pPr eaLnBrk="1" hangingPunct="1"/>
              <a:t>23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96039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E3999F-D8BC-4EAC-9181-C6C0A0D86C8F}" type="slidenum">
              <a:rPr lang="de-DE" sz="1200" smtClean="0">
                <a:latin typeface="Times New Roman" pitchFamily="1" charset="0"/>
              </a:rPr>
              <a:pPr eaLnBrk="1" hangingPunct="1"/>
              <a:t>24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89920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2525" cy="3722687"/>
          </a:xfrm>
          <a:solidFill>
            <a:srgbClr val="FFFFFF"/>
          </a:solidFill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4399" tIns="42200" rIns="84399" bIns="42200"/>
          <a:lstStyle/>
          <a:p>
            <a:pPr eaLnBrk="1" hangingPunct="1"/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294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439FBA-23FF-4CA4-BA6B-B0A211B7B2F0}" type="slidenum">
              <a:rPr lang="de-DE" sz="1200" smtClean="0">
                <a:latin typeface="Times New Roman" pitchFamily="1" charset="0"/>
              </a:rPr>
              <a:pPr eaLnBrk="1" hangingPunct="1"/>
              <a:t>26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80692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D481D1-1BD0-4F21-8998-2CDB81F022A3}" type="slidenum">
              <a:rPr lang="de-DE" sz="1200" smtClean="0">
                <a:latin typeface="Times New Roman" pitchFamily="1" charset="0"/>
              </a:rPr>
              <a:pPr eaLnBrk="1" hangingPunct="1"/>
              <a:t>27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46071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13E812-4AA4-4E84-A092-2BB14B43BCFB}" type="slidenum">
              <a:rPr lang="de-DE" sz="1200" smtClean="0">
                <a:latin typeface="Times New Roman" pitchFamily="1" charset="0"/>
              </a:rPr>
              <a:pPr eaLnBrk="1" hangingPunct="1"/>
              <a:t>28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037832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ABACDA-F5F4-466B-8C37-28786759CDCB}" type="slidenum">
              <a:rPr lang="de-DE" sz="1200" smtClean="0">
                <a:latin typeface="Times New Roman" pitchFamily="1" charset="0"/>
              </a:rPr>
              <a:pPr eaLnBrk="1" hangingPunct="1"/>
              <a:t>29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21955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26176C-EAB1-4DAF-9767-B44C503B3CB2}" type="slidenum">
              <a:rPr lang="de-DE" sz="1200" smtClean="0">
                <a:latin typeface="Times New Roman" pitchFamily="1" charset="0"/>
              </a:rPr>
              <a:pPr eaLnBrk="1" hangingPunct="1"/>
              <a:t>3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34868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D6D4B1-D36A-4611-AFBE-717FFDE2EE92}" type="slidenum">
              <a:rPr lang="de-DE" sz="1200" smtClean="0">
                <a:latin typeface="Times New Roman" pitchFamily="1" charset="0"/>
              </a:rPr>
              <a:pPr eaLnBrk="1" hangingPunct="1"/>
              <a:t>30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0981664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0CAFF8-6560-45C5-A266-FA26BCC716BC}" type="slidenum">
              <a:rPr lang="de-DE" sz="1200" smtClean="0">
                <a:latin typeface="Times New Roman" pitchFamily="1" charset="0"/>
              </a:rPr>
              <a:pPr eaLnBrk="1" hangingPunct="1"/>
              <a:t>31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171645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8CA084-E70E-41E3-A2D7-4257EC474168}" type="slidenum">
              <a:rPr lang="de-DE" sz="1200" smtClean="0">
                <a:latin typeface="Times New Roman" pitchFamily="1" charset="0"/>
              </a:rPr>
              <a:pPr eaLnBrk="1" hangingPunct="1"/>
              <a:t>32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34368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1249F5D-02C6-4415-9F2F-D5ADD66A1EBF}" type="slidenum">
              <a:rPr lang="de-DE" sz="1200">
                <a:latin typeface="Times New Roman" pitchFamily="18" charset="0"/>
              </a:rPr>
              <a:pPr eaLnBrk="1" hangingPunct="1"/>
              <a:t>33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3094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4F3C7-6A14-4C51-A46A-F5417D0B14A3}" type="slidenum">
              <a:rPr lang="de-DE" sz="1200" smtClean="0">
                <a:latin typeface="Times New Roman" pitchFamily="1" charset="0"/>
              </a:rPr>
              <a:pPr eaLnBrk="1" hangingPunct="1"/>
              <a:t>34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6711513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3D9188-0B36-41C5-AC3D-91A6A2E1768D}" type="slidenum">
              <a:rPr lang="de-DE" sz="1200" smtClean="0">
                <a:latin typeface="Times New Roman" pitchFamily="1" charset="0"/>
              </a:rPr>
              <a:pPr eaLnBrk="1" hangingPunct="1"/>
              <a:t>35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832494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938D22-5B9C-493B-8BEE-E8D750B3B546}" type="slidenum">
              <a:rPr lang="de-DE" sz="1200" smtClean="0">
                <a:latin typeface="Times New Roman" pitchFamily="1" charset="0"/>
              </a:rPr>
              <a:pPr eaLnBrk="1" hangingPunct="1"/>
              <a:t>36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706498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5448F8-427A-4431-9693-F384CBE481CA}" type="slidenum">
              <a:rPr lang="de-DE" sz="1200" smtClean="0">
                <a:latin typeface="Times New Roman" pitchFamily="1" charset="0"/>
              </a:rPr>
              <a:pPr eaLnBrk="1" hangingPunct="1"/>
              <a:t>37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latin typeface="Times New Roman" pitchFamily="18" charset="0"/>
                <a:ea typeface="ＭＳ Ｐゴシック" pitchFamily="34" charset="-128"/>
              </a:rPr>
              <a:t>Generell gilt: Achten Sie auf Ihre Ernährung. Sie können den </a:t>
            </a:r>
            <a:r>
              <a:rPr lang="de-DE" dirty="0" err="1" smtClean="0">
                <a:latin typeface="Times New Roman" pitchFamily="18" charset="0"/>
                <a:ea typeface="ＭＳ Ｐゴシック" pitchFamily="34" charset="-128"/>
              </a:rPr>
              <a:t>Prozeß</a:t>
            </a:r>
            <a:r>
              <a:rPr lang="de-DE" dirty="0" smtClean="0">
                <a:latin typeface="Times New Roman" pitchFamily="18" charset="0"/>
                <a:ea typeface="ＭＳ Ｐゴシック" pitchFamily="34" charset="-128"/>
              </a:rPr>
              <a:t> der </a:t>
            </a:r>
            <a:r>
              <a:rPr lang="de-DE" dirty="0" err="1" smtClean="0">
                <a:latin typeface="Times New Roman" pitchFamily="18" charset="0"/>
                <a:ea typeface="ＭＳ Ｐゴシック" pitchFamily="34" charset="-128"/>
              </a:rPr>
              <a:t>Verstoffwechsellung</a:t>
            </a:r>
            <a:r>
              <a:rPr lang="de-DE" dirty="0" smtClean="0">
                <a:latin typeface="Times New Roman" pitchFamily="18" charset="0"/>
                <a:ea typeface="ＭＳ Ｐゴシック" pitchFamily="34" charset="-128"/>
              </a:rPr>
              <a:t> des freigesetzten Fettes unterstützen, wenn Sie die Therapie mit einer </a:t>
            </a:r>
            <a:r>
              <a:rPr lang="de-DE" dirty="0" err="1" smtClean="0">
                <a:latin typeface="Times New Roman" pitchFamily="18" charset="0"/>
                <a:ea typeface="ＭＳ Ｐゴシック" pitchFamily="34" charset="-128"/>
              </a:rPr>
              <a:t>LowCarb</a:t>
            </a:r>
            <a:r>
              <a:rPr lang="de-DE" dirty="0" smtClean="0">
                <a:latin typeface="Times New Roman" pitchFamily="18" charset="0"/>
                <a:ea typeface="ＭＳ Ｐゴシック" pitchFamily="34" charset="-128"/>
              </a:rPr>
              <a:t> (keine oder nur sehr wenige Kohlehydrate) Ernährung unterstützen.</a:t>
            </a:r>
          </a:p>
        </p:txBody>
      </p:sp>
    </p:spTree>
    <p:extLst>
      <p:ext uri="{BB962C8B-B14F-4D97-AF65-F5344CB8AC3E}">
        <p14:creationId xmlns:p14="http://schemas.microsoft.com/office/powerpoint/2010/main" val="13096030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109908-43DC-4C37-87A8-544C2AE590C3}" type="slidenum">
              <a:rPr lang="de-DE" sz="1200" smtClean="0">
                <a:latin typeface="Times New Roman" pitchFamily="1" charset="0"/>
              </a:rPr>
              <a:pPr eaLnBrk="1" hangingPunct="1"/>
              <a:t>38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36161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C5369D-6626-44C8-9528-8A6574E9012A}" type="slidenum">
              <a:rPr lang="de-DE" sz="1200" smtClean="0">
                <a:latin typeface="Times New Roman" pitchFamily="1" charset="0"/>
              </a:rPr>
              <a:pPr eaLnBrk="1" hangingPunct="1"/>
              <a:t>39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62689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B4CD2C-B746-4998-A744-5DBA34F4FD19}" type="slidenum">
              <a:rPr lang="de-DE" sz="1200" smtClean="0">
                <a:latin typeface="Times New Roman" pitchFamily="1" charset="0"/>
              </a:rPr>
              <a:pPr eaLnBrk="1" hangingPunct="1"/>
              <a:t>4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794341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7D109B-E2CB-4D33-835F-3E9DC1C11EC5}" type="slidenum">
              <a:rPr lang="de-DE" sz="1200" smtClean="0">
                <a:latin typeface="Times New Roman" pitchFamily="1" charset="0"/>
              </a:rPr>
              <a:pPr eaLnBrk="1" hangingPunct="1"/>
              <a:t>40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54459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9BC2EF-0831-4274-A0EF-6984E1A191C1}" type="slidenum">
              <a:rPr lang="de-DE" sz="1200" smtClean="0">
                <a:latin typeface="Times New Roman" pitchFamily="1" charset="0"/>
              </a:rPr>
              <a:pPr eaLnBrk="1" hangingPunct="1"/>
              <a:t>5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374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A2AE59-659F-49F2-9DAE-0DBBE782F187}" type="slidenum">
              <a:rPr lang="de-DE" sz="1200" smtClean="0">
                <a:latin typeface="Times New Roman" pitchFamily="1" charset="0"/>
              </a:rPr>
              <a:pPr eaLnBrk="1" hangingPunct="1"/>
              <a:t>6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6464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E84987-71CF-4E8A-9CCC-9053BA4C98D3}" type="slidenum">
              <a:rPr lang="de-DE" sz="1200" smtClean="0">
                <a:latin typeface="Times New Roman" pitchFamily="1" charset="0"/>
              </a:rPr>
              <a:pPr eaLnBrk="1" hangingPunct="1"/>
              <a:t>7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25153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67166E-E223-4CA1-8AF8-AE6EACC3B40B}" type="slidenum">
              <a:rPr lang="de-DE" sz="1200" smtClean="0">
                <a:latin typeface="Times New Roman" pitchFamily="1" charset="0"/>
              </a:rPr>
              <a:pPr eaLnBrk="1" hangingPunct="1"/>
              <a:t>8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018874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299ADE-59B3-4614-BDAB-F3440AEE82BC}" type="slidenum">
              <a:rPr lang="de-DE" sz="1200" smtClean="0">
                <a:latin typeface="Times New Roman" pitchFamily="1" charset="0"/>
              </a:rPr>
              <a:pPr eaLnBrk="1" hangingPunct="1"/>
              <a:t>9</a:t>
            </a:fld>
            <a:endParaRPr lang="de-DE" sz="1200" smtClean="0">
              <a:latin typeface="Times New Roman" pitchFamily="1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984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5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81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 userDrawn="1"/>
        </p:nvSpPr>
        <p:spPr bwMode="auto">
          <a:xfrm>
            <a:off x="684213" y="4464050"/>
            <a:ext cx="2032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4"/>
          <p:cNvSpPr>
            <a:spLocks noChangeShapeType="1"/>
          </p:cNvSpPr>
          <p:nvPr userDrawn="1"/>
        </p:nvSpPr>
        <p:spPr bwMode="auto">
          <a:xfrm>
            <a:off x="684213" y="5133975"/>
            <a:ext cx="2032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684213" y="4464050"/>
            <a:ext cx="0" cy="3349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4748213" y="4464050"/>
            <a:ext cx="0" cy="3349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684213" y="4799013"/>
            <a:ext cx="0" cy="3349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4748213" y="4799013"/>
            <a:ext cx="0" cy="3349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-36513" y="1268760"/>
            <a:ext cx="9144001" cy="12350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9pPr>
          </a:lstStyle>
          <a:p>
            <a:pPr eaLnBrk="1" hangingPunct="1">
              <a:defRPr/>
            </a:pPr>
            <a:r>
              <a:rPr lang="de-DE" sz="4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Was ist die</a:t>
            </a:r>
            <a:br>
              <a:rPr lang="de-DE" sz="4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3200" kern="0" dirty="0" smtClean="0">
                <a:solidFill>
                  <a:srgbClr val="27509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Injektions-Lipolyse / Fett-weg-Spritze?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0"/>
          </p:nvPr>
        </p:nvSpPr>
        <p:spPr>
          <a:xfrm>
            <a:off x="6228184" y="2924175"/>
            <a:ext cx="2160240" cy="273707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27509B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7230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7509B"/>
                </a:solidFill>
                <a:effectLst/>
              </a:defRPr>
            </a:lvl1pPr>
            <a:lvl2pPr>
              <a:defRPr>
                <a:solidFill>
                  <a:srgbClr val="27509B"/>
                </a:solidFill>
              </a:defRPr>
            </a:lvl2pPr>
            <a:lvl3pPr>
              <a:defRPr>
                <a:solidFill>
                  <a:srgbClr val="27509B"/>
                </a:solidFill>
              </a:defRPr>
            </a:lvl3pPr>
            <a:lvl4pPr>
              <a:defRPr>
                <a:solidFill>
                  <a:srgbClr val="27509B"/>
                </a:solidFill>
              </a:defRPr>
            </a:lvl4pPr>
            <a:lvl5pPr>
              <a:defRPr>
                <a:solidFill>
                  <a:srgbClr val="27509B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64807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50302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0653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7509B"/>
                </a:solidFill>
                <a:effectLst/>
              </a:defRPr>
            </a:lvl1pPr>
            <a:lvl2pPr>
              <a:defRPr sz="2400">
                <a:solidFill>
                  <a:srgbClr val="27509B"/>
                </a:solidFill>
              </a:defRPr>
            </a:lvl2pPr>
            <a:lvl3pPr>
              <a:defRPr sz="2000">
                <a:solidFill>
                  <a:srgbClr val="27509B"/>
                </a:solidFill>
              </a:defRPr>
            </a:lvl3pPr>
            <a:lvl4pPr>
              <a:defRPr sz="1800">
                <a:solidFill>
                  <a:srgbClr val="27509B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0653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7509B"/>
                </a:solidFill>
                <a:effectLst/>
              </a:defRPr>
            </a:lvl1pPr>
            <a:lvl2pPr>
              <a:defRPr sz="2400">
                <a:solidFill>
                  <a:srgbClr val="27509B"/>
                </a:solidFill>
              </a:defRPr>
            </a:lvl2pPr>
            <a:lvl3pPr>
              <a:defRPr sz="2000">
                <a:solidFill>
                  <a:srgbClr val="27509B"/>
                </a:solidFill>
              </a:defRPr>
            </a:lvl3pPr>
            <a:lvl4pPr>
              <a:defRPr sz="1800">
                <a:solidFill>
                  <a:srgbClr val="27509B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670076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00400" y="1806223"/>
            <a:ext cx="4251920" cy="1497434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C00000"/>
                </a:solidFill>
              </a:defRPr>
            </a:lvl1pPr>
          </a:lstStyle>
          <a:p>
            <a:r>
              <a:rPr lang="de-DE" dirty="0" smtClean="0"/>
              <a:t>Häufig gestellte Fragen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2843808" y="3717032"/>
            <a:ext cx="5112568" cy="240913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7509B"/>
                </a:solidFill>
                <a:effectLst/>
              </a:defRPr>
            </a:lvl1pPr>
            <a:lvl2pPr>
              <a:defRPr sz="2400">
                <a:solidFill>
                  <a:srgbClr val="27509B"/>
                </a:solidFill>
              </a:defRPr>
            </a:lvl2pPr>
            <a:lvl3pPr>
              <a:defRPr sz="2000">
                <a:solidFill>
                  <a:srgbClr val="27509B"/>
                </a:solidFill>
              </a:defRPr>
            </a:lvl3pPr>
            <a:lvl4pPr>
              <a:defRPr sz="1800">
                <a:solidFill>
                  <a:srgbClr val="27509B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98818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 userDrawn="1"/>
        </p:nvPicPr>
        <p:blipFill>
          <a:blip r:embed="rId7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 9" descr="Kopfzeile_Akquise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050"/>
            <a:ext cx="91440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60"/>
          <p:cNvSpPr txBox="1">
            <a:spLocks noChangeArrowheads="1"/>
          </p:cNvSpPr>
          <p:nvPr userDrawn="1"/>
        </p:nvSpPr>
        <p:spPr bwMode="auto">
          <a:xfrm rot="659385">
            <a:off x="7818438" y="454025"/>
            <a:ext cx="1295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de-DE" sz="1000" b="1" dirty="0" smtClean="0">
                <a:solidFill>
                  <a:srgbClr val="27509B"/>
                </a:solidFill>
                <a:ea typeface="ＭＳ Ｐゴシック" pitchFamily="1" charset="-128"/>
              </a:rPr>
              <a:t>© 2018</a:t>
            </a:r>
          </a:p>
        </p:txBody>
      </p:sp>
      <p:sp>
        <p:nvSpPr>
          <p:cNvPr id="2" name="Abgerundetes Rechteck 1"/>
          <p:cNvSpPr/>
          <p:nvPr userDrawn="1"/>
        </p:nvSpPr>
        <p:spPr>
          <a:xfrm>
            <a:off x="5364163" y="476250"/>
            <a:ext cx="647700" cy="6111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" name="Text Box 56"/>
          <p:cNvSpPr txBox="1">
            <a:spLocks noChangeArrowheads="1"/>
          </p:cNvSpPr>
          <p:nvPr userDrawn="1"/>
        </p:nvSpPr>
        <p:spPr bwMode="auto">
          <a:xfrm>
            <a:off x="3217863" y="785813"/>
            <a:ext cx="27082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2000" b="1" dirty="0" smtClean="0">
                <a:solidFill>
                  <a:srgbClr val="27509B"/>
                </a:solidFill>
              </a:rPr>
              <a:t>Injektions-Lipolyse</a:t>
            </a:r>
          </a:p>
        </p:txBody>
      </p:sp>
      <p:pic>
        <p:nvPicPr>
          <p:cNvPr id="5" name="Picture 11" descr="H:\Backup\Büro\Buero\_Bildarchiv\Illustration\Logo\NETZWERK-Logos\Deutsch\NW-GH-LogoDt.jp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577850"/>
            <a:ext cx="4905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23528" y="6525344"/>
            <a:ext cx="8496944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7509B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9000" y="10857"/>
            <a:ext cx="9126000" cy="6857999"/>
          </a:xfrm>
          <a:prstGeom prst="rect">
            <a:avLst/>
          </a:prstGeom>
          <a:noFill/>
          <a:ln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63" r:id="rId5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63.jpe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381000" y="2060575"/>
            <a:ext cx="8382000" cy="1371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Herzlich willkommen</a:t>
            </a:r>
          </a:p>
        </p:txBody>
      </p:sp>
      <p:pic>
        <p:nvPicPr>
          <p:cNvPr id="2051" name="Picture 3" descr="H:\Desktop\Bilder\Netzwerk\Lipolyse_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3213100"/>
            <a:ext cx="2663825" cy="2663825"/>
          </a:xfrm>
          <a:prstGeom prst="rect">
            <a:avLst/>
          </a:prstGeom>
          <a:noFill/>
          <a:ln w="317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D:\Ulli\Lipolyse\Praesentation_Vorher_Nachher\ Folder\Satz2\Saddlebags01B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1213" y="2636912"/>
            <a:ext cx="4141787" cy="3113087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lli\Lipolyse\Praesentation_Vorher_Nachher\ Folder\Satz2\Saddlebags01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451" y="2646040"/>
            <a:ext cx="4129643" cy="3103959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Reithosen &amp; Po</a:t>
            </a:r>
            <a: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</a:t>
            </a:r>
            <a:endParaRPr lang="de-DE" sz="2400" dirty="0" smtClean="0">
              <a:solidFill>
                <a:srgbClr val="27509B"/>
              </a:solidFill>
            </a:endParaRP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3132138" y="6110792"/>
            <a:ext cx="28797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27509B"/>
                </a:solidFill>
                <a:sym typeface="Wingdings" pitchFamily="1" charset="2"/>
              </a:rPr>
              <a:t>sechs Wochen später </a:t>
            </a:r>
            <a:endParaRPr lang="de-DE" sz="1800">
              <a:solidFill>
                <a:srgbClr val="27509B"/>
              </a:solidFill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403350" y="6110792"/>
            <a:ext cx="20431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5748338" y="6110792"/>
            <a:ext cx="18875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nachher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utoUpdateAnimBg="0"/>
      <p:bldP spid="12294" grpId="0"/>
      <p:bldP spid="122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Doppelkinn</a:t>
            </a:r>
            <a:r>
              <a:rPr lang="de-DE" dirty="0"/>
              <a:t/>
            </a:r>
            <a:br>
              <a:rPr lang="de-DE" dirty="0"/>
            </a:br>
            <a:r>
              <a:rPr lang="de-DE" sz="2000" dirty="0"/>
              <a:t> </a:t>
            </a:r>
            <a:r>
              <a:rPr lang="de-DE" sz="1800" dirty="0">
                <a:solidFill>
                  <a:srgbClr val="27509B"/>
                </a:solidFill>
              </a:rPr>
              <a:t>1 </a:t>
            </a:r>
            <a:r>
              <a:rPr lang="de-DE" sz="1800" dirty="0" smtClean="0">
                <a:solidFill>
                  <a:srgbClr val="27509B"/>
                </a:solidFill>
              </a:rPr>
              <a:t>Behandlung</a:t>
            </a:r>
            <a:endParaRPr lang="de-DE" dirty="0"/>
          </a:p>
        </p:txBody>
      </p:sp>
      <p:pic>
        <p:nvPicPr>
          <p:cNvPr id="18" name="Bildplatzhalter 17" descr="Lipolyse nachher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3756" y="2788824"/>
            <a:ext cx="3816700" cy="2594059"/>
          </a:xfrm>
          <a:prstGeom prst="rect">
            <a:avLst/>
          </a:prstGeom>
          <a:ln w="6350">
            <a:solidFill>
              <a:srgbClr val="27509B"/>
            </a:solidFill>
          </a:ln>
          <a:effectLst/>
        </p:spPr>
      </p:pic>
      <p:pic>
        <p:nvPicPr>
          <p:cNvPr id="17" name="Bildplatzhalter 16" descr="Lipolyse vorher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1242" y="2788825"/>
            <a:ext cx="3767328" cy="2609088"/>
          </a:xfrm>
          <a:prstGeom prst="rect">
            <a:avLst/>
          </a:prstGeom>
          <a:ln w="6350">
            <a:solidFill>
              <a:srgbClr val="27509B"/>
            </a:solidFill>
          </a:ln>
          <a:effectLst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132138" y="5949280"/>
            <a:ext cx="28797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 smtClean="0">
                <a:solidFill>
                  <a:srgbClr val="27509B"/>
                </a:solidFill>
                <a:sym typeface="Wingdings" pitchFamily="1" charset="2"/>
              </a:rPr>
              <a:t>8 </a:t>
            </a:r>
            <a:r>
              <a:rPr lang="de-DE" sz="1800" dirty="0">
                <a:solidFill>
                  <a:srgbClr val="27509B"/>
                </a:solidFill>
                <a:sym typeface="Wingdings" pitchFamily="1" charset="2"/>
              </a:rPr>
              <a:t>Wochen später </a:t>
            </a:r>
            <a:endParaRPr lang="de-DE" sz="1800" dirty="0">
              <a:solidFill>
                <a:srgbClr val="27509B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03350" y="5949280"/>
            <a:ext cx="20431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748338" y="5949280"/>
            <a:ext cx="18875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nachher</a:t>
            </a:r>
          </a:p>
        </p:txBody>
      </p:sp>
    </p:spTree>
    <p:extLst>
      <p:ext uri="{BB962C8B-B14F-4D97-AF65-F5344CB8AC3E}">
        <p14:creationId xmlns:p14="http://schemas.microsoft.com/office/powerpoint/2010/main" val="234021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33400" y="1574800"/>
            <a:ext cx="8077200" cy="106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3200" smtClean="0">
                <a:solidFill>
                  <a:srgbClr val="27509B"/>
                </a:solidFill>
                <a:cs typeface="Times New Roman" pitchFamily="1" charset="0"/>
              </a:rPr>
              <a:t>Was kann die „Fett-Weg-Spritze“</a:t>
            </a:r>
            <a:br>
              <a:rPr lang="de-DE" sz="3200" smtClean="0">
                <a:solidFill>
                  <a:srgbClr val="27509B"/>
                </a:solidFill>
                <a:cs typeface="Times New Roman" pitchFamily="1" charset="0"/>
              </a:rPr>
            </a:br>
            <a:r>
              <a:rPr lang="de-DE" sz="3200" smtClean="0">
                <a:solidFill>
                  <a:srgbClr val="27509B"/>
                </a:solidFill>
                <a:cs typeface="Times New Roman" pitchFamily="1" charset="0"/>
              </a:rPr>
              <a:t>und was kann sie nicht?</a:t>
            </a:r>
            <a:endParaRPr lang="de-DE" sz="4000" smtClean="0">
              <a:solidFill>
                <a:srgbClr val="27509B"/>
              </a:solidFill>
              <a:cs typeface="Times New Roman" pitchFamily="1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04800" y="4411663"/>
            <a:ext cx="8458200" cy="175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de-DE" sz="2400" dirty="0" smtClean="0"/>
              <a:t>Dennoch kann man auch bei Übergewicht </a:t>
            </a:r>
            <a:br>
              <a:rPr lang="de-DE" sz="2400" dirty="0" smtClean="0"/>
            </a:br>
            <a:r>
              <a:rPr lang="de-DE" sz="2400" dirty="0" smtClean="0"/>
              <a:t>etwas korrigieren, z.B. Rückenwülste.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de-DE" sz="2400" dirty="0" smtClean="0"/>
              <a:t>Am besten aber lassen sich </a:t>
            </a:r>
            <a:br>
              <a:rPr lang="de-DE" sz="2400" dirty="0" smtClean="0"/>
            </a:br>
            <a:r>
              <a:rPr lang="de-DE" sz="2400" dirty="0" smtClean="0"/>
              <a:t>kleinere Fettpolster entfernen.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19100" y="2838450"/>
            <a:ext cx="8305800" cy="1077218"/>
          </a:xfrm>
          <a:prstGeom prst="rect">
            <a:avLst/>
          </a:prstGeom>
          <a:solidFill>
            <a:srgbClr val="D7E2F5">
              <a:alpha val="50196"/>
            </a:srgbClr>
          </a:solidFill>
          <a:ln w="3175">
            <a:solidFill>
              <a:srgbClr val="27509B"/>
            </a:solidFill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  <a:t>Die Injektions-Lipolyse dient </a:t>
            </a:r>
          </a:p>
          <a:p>
            <a:pPr algn="ctr" eaLnBrk="1" hangingPunct="1">
              <a:defRPr/>
            </a:pPr>
            <a:r>
              <a:rPr lang="de-DE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  <a:t>nicht der Gewichtsreduktion!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utoUpdateAnimBg="0"/>
      <p:bldP spid="512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81000" y="2349500"/>
            <a:ext cx="8382000" cy="1371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9pPr>
          </a:lstStyle>
          <a:p>
            <a:pPr eaLnBrk="1" hangingPunct="1">
              <a:defRPr/>
            </a:pPr>
            <a:r>
              <a:rPr lang="de-DE" sz="4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Hier einige weitere Beispiele ...</a:t>
            </a:r>
            <a:endParaRPr lang="de-DE" sz="32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459" name="Picture 3" descr="H:\Desktop\Bilder\Netzwerk\Lipolyse_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3284538"/>
            <a:ext cx="2663825" cy="2663825"/>
          </a:xfrm>
          <a:prstGeom prst="rect">
            <a:avLst/>
          </a:prstGeom>
          <a:noFill/>
          <a:ln w="317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lli\Lipolyse\Praesentation_Vorher_Nachher\ Folder\Satz1\Gesicht01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907" y="2420888"/>
            <a:ext cx="3143870" cy="3669697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lli\Lipolyse\Praesentation_Vorher_Nachher\ Folder\Satz1\Gesicht01B6W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130" y="2420888"/>
            <a:ext cx="3147992" cy="3669697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01738"/>
            <a:ext cx="7772400" cy="11477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Hals</a:t>
            </a:r>
            <a:r>
              <a:rPr lang="de-DE" sz="4000" dirty="0" smtClean="0">
                <a:solidFill>
                  <a:srgbClr val="FF0000"/>
                </a:solidFill>
              </a:rPr>
              <a:t/>
            </a:r>
            <a:br>
              <a:rPr lang="de-DE" sz="4000" dirty="0" smtClean="0">
                <a:solidFill>
                  <a:srgbClr val="FF0000"/>
                </a:solidFill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</a:t>
            </a:r>
          </a:p>
        </p:txBody>
      </p:sp>
      <p:sp>
        <p:nvSpPr>
          <p:cNvPr id="20489" name="Text Box 7"/>
          <p:cNvSpPr txBox="1">
            <a:spLocks noChangeArrowheads="1"/>
          </p:cNvSpPr>
          <p:nvPr/>
        </p:nvSpPr>
        <p:spPr bwMode="auto">
          <a:xfrm>
            <a:off x="1001713" y="6223000"/>
            <a:ext cx="3167064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868129" y="6215063"/>
            <a:ext cx="313128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nachher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3203575" y="6223000"/>
            <a:ext cx="26638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 dirty="0">
                <a:solidFill>
                  <a:srgbClr val="27509B"/>
                </a:solidFill>
                <a:sym typeface="Wingdings" pitchFamily="1" charset="2"/>
              </a:rPr>
              <a:t>sechs Wochen später </a:t>
            </a:r>
            <a:endParaRPr lang="de-DE" sz="1600" dirty="0">
              <a:solidFill>
                <a:srgbClr val="27509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87" grpId="0"/>
      <p:bldP spid="4609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/>
              <a:t>Achselfalte &amp; Oberarme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47665" y="6021288"/>
            <a:ext cx="2575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 smtClean="0">
                <a:solidFill>
                  <a:srgbClr val="C00000"/>
                </a:solidFill>
              </a:rPr>
              <a:t>Vor Therapiebeginn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076056" y="6021288"/>
            <a:ext cx="275754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 smtClean="0">
                <a:solidFill>
                  <a:srgbClr val="C00000"/>
                </a:solidFill>
              </a:rPr>
              <a:t>Endresultat</a:t>
            </a:r>
            <a:endParaRPr lang="de-DE" sz="1800" dirty="0">
              <a:solidFill>
                <a:srgbClr val="C00000"/>
              </a:solidFill>
            </a:endParaRPr>
          </a:p>
        </p:txBody>
      </p:sp>
      <p:pic>
        <p:nvPicPr>
          <p:cNvPr id="16386" name="Picture 2" descr="D:\Ulli\Lipolyse\Praesentation_Vorher_Nachher\Sierra\Axialfalte-Oberarm nachher 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1831" y="2346834"/>
            <a:ext cx="2605990" cy="3424425"/>
          </a:xfrm>
          <a:prstGeom prst="rect">
            <a:avLst/>
          </a:prstGeom>
          <a:noFill/>
          <a:ln w="6350">
            <a:solidFill>
              <a:srgbClr val="27509B"/>
            </a:solidFill>
          </a:ln>
        </p:spPr>
      </p:pic>
      <p:pic>
        <p:nvPicPr>
          <p:cNvPr id="16387" name="Picture 3" descr="D:\Ulli\Lipolyse\Praesentation_Vorher_Nachher\Sierra\Axialfalte-Oberarm vorher 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2575763" cy="3424424"/>
          </a:xfrm>
          <a:prstGeom prst="rect">
            <a:avLst/>
          </a:prstGeom>
          <a:noFill/>
          <a:ln w="6350">
            <a:solidFill>
              <a:srgbClr val="27509B"/>
            </a:solidFill>
          </a:ln>
        </p:spPr>
      </p:pic>
    </p:spTree>
    <p:extLst>
      <p:ext uri="{BB962C8B-B14F-4D97-AF65-F5344CB8AC3E}">
        <p14:creationId xmlns:p14="http://schemas.microsoft.com/office/powerpoint/2010/main" val="7261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Ulli\Lipolyse\Praesentation_Vorher_Nachher\ Folder\Satz2\Belly22B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9813" y="2636838"/>
            <a:ext cx="3150184" cy="3384550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Ulli\Lipolyse\Praesentation_Vorher_Nachher\ Folder\Satz2\Belly22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2636838"/>
            <a:ext cx="3240088" cy="3384550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Bauch</a:t>
            </a:r>
            <a: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2 Behandlungen</a:t>
            </a:r>
            <a:endParaRPr lang="de-DE" sz="1400" dirty="0" smtClean="0">
              <a:solidFill>
                <a:srgbClr val="27509B"/>
              </a:solidFill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179513" y="6088063"/>
            <a:ext cx="3124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930775" y="6097588"/>
            <a:ext cx="30480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nachher</a:t>
            </a:r>
            <a:endParaRPr lang="de-DE" sz="16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autoUpdateAnimBg="0"/>
      <p:bldP spid="4916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Rücken</a:t>
            </a:r>
            <a:r>
              <a:rPr lang="de-DE" sz="4000" dirty="0" smtClean="0">
                <a:solidFill>
                  <a:srgbClr val="FF0000"/>
                </a:solidFill>
              </a:rPr>
              <a:t/>
            </a:r>
            <a:br>
              <a:rPr lang="de-DE" sz="4000" dirty="0" smtClean="0">
                <a:solidFill>
                  <a:srgbClr val="FF0000"/>
                </a:solidFill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 am 19. Feb. (Fotos: 19. Feb., 18. März, 3. Mai, 15. Juni</a:t>
            </a:r>
            <a:r>
              <a:rPr lang="de-DE" sz="1800" dirty="0">
                <a:solidFill>
                  <a:srgbClr val="27509B"/>
                </a:solidFill>
              </a:rPr>
              <a:t>)</a:t>
            </a:r>
            <a:endParaRPr lang="de-DE" sz="1800" dirty="0" smtClean="0">
              <a:solidFill>
                <a:srgbClr val="27509B"/>
              </a:solidFill>
            </a:endParaRPr>
          </a:p>
        </p:txBody>
      </p:sp>
      <p:sp>
        <p:nvSpPr>
          <p:cNvPr id="335881" name="Text Box 9"/>
          <p:cNvSpPr txBox="1">
            <a:spLocks noChangeArrowheads="1"/>
          </p:cNvSpPr>
          <p:nvPr/>
        </p:nvSpPr>
        <p:spPr bwMode="auto">
          <a:xfrm>
            <a:off x="304800" y="4343400"/>
            <a:ext cx="152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vorher</a:t>
            </a:r>
            <a:endParaRPr lang="de-DE" sz="2000">
              <a:solidFill>
                <a:srgbClr val="C00000"/>
              </a:solidFill>
            </a:endParaRPr>
          </a:p>
        </p:txBody>
      </p:sp>
      <p:sp>
        <p:nvSpPr>
          <p:cNvPr id="335882" name="Text Box 10"/>
          <p:cNvSpPr txBox="1">
            <a:spLocks noChangeArrowheads="1"/>
          </p:cNvSpPr>
          <p:nvPr/>
        </p:nvSpPr>
        <p:spPr bwMode="auto">
          <a:xfrm>
            <a:off x="7620000" y="4343400"/>
            <a:ext cx="1219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nachher</a:t>
            </a:r>
          </a:p>
        </p:txBody>
      </p:sp>
      <p:pic>
        <p:nvPicPr>
          <p:cNvPr id="335883" name="Picture 11" descr="Geyer1,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5963" y="2257425"/>
            <a:ext cx="2432050" cy="2911475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5884" name="Picture 12" descr="Geyer,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813" y="2241550"/>
            <a:ext cx="2432050" cy="2927350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5885" name="Picture 13" descr="Geyer1,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5324475"/>
            <a:ext cx="1027112" cy="1368425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5886" name="Picture 14" descr="Geyer2,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288" y="5324475"/>
            <a:ext cx="1025525" cy="1368425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5887" name="Picture 15" descr="Geyer3,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050" y="5324475"/>
            <a:ext cx="1025525" cy="1368425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888" name="Picture 16" descr="Geyer,1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4100" y="5324475"/>
            <a:ext cx="1027113" cy="1368425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81" grpId="0" autoUpdateAnimBg="0"/>
      <p:bldP spid="33588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Reithosen</a:t>
            </a:r>
            <a: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555012" y="5984875"/>
            <a:ext cx="4114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4598674" y="5984875"/>
            <a:ext cx="3810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nachher</a:t>
            </a:r>
          </a:p>
        </p:txBody>
      </p:sp>
      <p:pic>
        <p:nvPicPr>
          <p:cNvPr id="17410" name="Picture 2" descr="D:\Ulli\Lipolyse\Praesentation_Vorher_Nachher\ Folder\Satz2\Saddlebags02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506069"/>
            <a:ext cx="3281624" cy="3383555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Ulli\Lipolyse\Praesentation_Vorher_Nachher\ Folder\Satz2\Saddlebags02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826" y="2506070"/>
            <a:ext cx="3219696" cy="3383555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utoUpdateAnimBg="0"/>
      <p:bldP spid="4813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57200" y="6200775"/>
            <a:ext cx="4114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4724400" y="6200775"/>
            <a:ext cx="3810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nachher</a:t>
            </a:r>
          </a:p>
        </p:txBody>
      </p:sp>
      <p:sp>
        <p:nvSpPr>
          <p:cNvPr id="47118" name="Rectangle 14" descr="DSC06464"/>
          <p:cNvSpPr>
            <a:spLocks noChangeArrowheads="1"/>
          </p:cNvSpPr>
          <p:nvPr/>
        </p:nvSpPr>
        <p:spPr bwMode="auto">
          <a:xfrm>
            <a:off x="4876800" y="3397250"/>
            <a:ext cx="4032250" cy="266541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27509B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Times New Roman" pitchFamily="1" charset="0"/>
            </a:endParaRPr>
          </a:p>
        </p:txBody>
      </p:sp>
      <p:sp>
        <p:nvSpPr>
          <p:cNvPr id="47119" name="AutoShape 15"/>
          <p:cNvSpPr>
            <a:spLocks noChangeArrowheads="1"/>
          </p:cNvSpPr>
          <p:nvPr/>
        </p:nvSpPr>
        <p:spPr bwMode="auto">
          <a:xfrm>
            <a:off x="4267200" y="2492897"/>
            <a:ext cx="1223963" cy="745604"/>
          </a:xfrm>
          <a:prstGeom prst="curvedDownArrow">
            <a:avLst>
              <a:gd name="adj1" fmla="val 23084"/>
              <a:gd name="adj2" fmla="val 46168"/>
              <a:gd name="adj3" fmla="val 33333"/>
            </a:avLst>
          </a:prstGeom>
          <a:solidFill>
            <a:srgbClr val="AF3120"/>
          </a:solidFill>
          <a:ln w="9525">
            <a:solidFill>
              <a:srgbClr val="27509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rgbClr val="27509B"/>
                </a:solidFill>
              </a:ln>
              <a:solidFill>
                <a:srgbClr val="AF3120"/>
              </a:solidFill>
            </a:endParaRPr>
          </a:p>
        </p:txBody>
      </p:sp>
      <p:sp>
        <p:nvSpPr>
          <p:cNvPr id="47120" name="Rectangle 16" descr="DSC06432"/>
          <p:cNvSpPr>
            <a:spLocks noChangeArrowheads="1"/>
          </p:cNvSpPr>
          <p:nvPr/>
        </p:nvSpPr>
        <p:spPr bwMode="auto">
          <a:xfrm>
            <a:off x="566738" y="3397250"/>
            <a:ext cx="4032250" cy="266541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27509B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  <a:latin typeface="Times New Roman" pitchFamily="1" charset="0"/>
              </a:rPr>
              <a:t>.</a:t>
            </a:r>
            <a:endParaRPr lang="en-US" sz="3200">
              <a:latin typeface="Times New Roman" pitchFamily="1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de-DE" kern="1200" dirty="0">
                <a:latin typeface="Arial" charset="0"/>
                <a:ea typeface="+mn-ea"/>
                <a:cs typeface="+mn-cs"/>
              </a:rPr>
              <a:t>Cellulite-Therapie</a:t>
            </a:r>
            <a:r>
              <a:rPr lang="de-DE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de-DE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de-DE" sz="2000" kern="12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1800" kern="1200" dirty="0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Fotos: Prof. Dr. </a:t>
            </a:r>
            <a:r>
              <a:rPr lang="de-DE" sz="1800" kern="1200" dirty="0" err="1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Nour</a:t>
            </a:r>
            <a:r>
              <a:rPr lang="de-DE" sz="1800" kern="1200" dirty="0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800" kern="1200" dirty="0" err="1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El</a:t>
            </a:r>
            <a:r>
              <a:rPr lang="de-DE" sz="1800" kern="1200" dirty="0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-Din, Ägypten</a:t>
            </a:r>
            <a:endParaRPr lang="de-DE" sz="2800" kern="1200" dirty="0">
              <a:solidFill>
                <a:srgbClr val="27509B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6" grpId="0" autoUpdateAnimBg="0"/>
      <p:bldP spid="47117" grpId="0" autoUpdateAnimBg="0"/>
      <p:bldP spid="47118" grpId="0" animBg="1"/>
      <p:bldP spid="47119" grpId="0" animBg="1"/>
      <p:bldP spid="47120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Injektions-Lipolyse</a:t>
            </a:r>
            <a:br>
              <a:rPr lang="de-DE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oder auch „Fett-weg-Spritze“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71600" y="3886200"/>
            <a:ext cx="7128792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de-DE" dirty="0" smtClean="0">
                <a:solidFill>
                  <a:srgbClr val="27509B"/>
                </a:solidFill>
              </a:rPr>
              <a:t>„Die Kunst der Körpergestaltung </a:t>
            </a:r>
            <a:br>
              <a:rPr lang="de-DE" dirty="0" smtClean="0">
                <a:solidFill>
                  <a:srgbClr val="27509B"/>
                </a:solidFill>
              </a:rPr>
            </a:br>
            <a:r>
              <a:rPr lang="de-DE" dirty="0" smtClean="0">
                <a:solidFill>
                  <a:srgbClr val="27509B"/>
                </a:solidFill>
              </a:rPr>
              <a:t>durch schonendes </a:t>
            </a:r>
            <a:r>
              <a:rPr lang="de-DE" dirty="0" err="1" smtClean="0"/>
              <a:t>Bodycontouring</a:t>
            </a:r>
            <a:r>
              <a:rPr lang="de-DE" dirty="0" smtClean="0"/>
              <a:t>“</a:t>
            </a:r>
            <a:endParaRPr lang="de-DE" dirty="0" smtClean="0">
              <a:solidFill>
                <a:srgbClr val="27509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8" name="Text Box 8"/>
          <p:cNvSpPr txBox="1">
            <a:spLocks noChangeArrowheads="1"/>
          </p:cNvSpPr>
          <p:nvPr/>
        </p:nvSpPr>
        <p:spPr bwMode="auto">
          <a:xfrm>
            <a:off x="609600" y="6202363"/>
            <a:ext cx="3962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348169" name="Text Box 9"/>
          <p:cNvSpPr txBox="1">
            <a:spLocks noChangeArrowheads="1"/>
          </p:cNvSpPr>
          <p:nvPr/>
        </p:nvSpPr>
        <p:spPr bwMode="auto">
          <a:xfrm>
            <a:off x="4876800" y="6202363"/>
            <a:ext cx="4038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nachher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de-DE" kern="1200" dirty="0">
                <a:latin typeface="Arial" charset="0"/>
                <a:ea typeface="+mn-ea"/>
                <a:cs typeface="+mn-cs"/>
              </a:rPr>
              <a:t>Cellulite-Therapie</a:t>
            </a:r>
            <a:r>
              <a:rPr lang="de-DE" kern="1200" dirty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de-DE" kern="1200" dirty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de-DE" sz="2000" kern="12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1800" kern="1200" dirty="0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Fotos: Prof. Dr. </a:t>
            </a:r>
            <a:r>
              <a:rPr lang="de-DE" sz="1800" kern="1200" dirty="0" err="1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Nour</a:t>
            </a:r>
            <a:r>
              <a:rPr lang="de-DE" sz="1800" kern="1200" dirty="0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800" kern="1200" dirty="0" err="1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El</a:t>
            </a:r>
            <a:r>
              <a:rPr lang="de-DE" sz="1800" kern="1200" dirty="0">
                <a:solidFill>
                  <a:srgbClr val="27509B"/>
                </a:solidFill>
                <a:effectLst/>
                <a:latin typeface="Arial" charset="0"/>
                <a:ea typeface="+mn-ea"/>
                <a:cs typeface="+mn-cs"/>
              </a:rPr>
              <a:t>-Din, Ägypten</a:t>
            </a:r>
            <a:endParaRPr lang="de-DE" sz="2400" kern="1200" dirty="0">
              <a:solidFill>
                <a:srgbClr val="27509B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348170" name="Rectangle 10" descr="DSC05989"/>
          <p:cNvSpPr>
            <a:spLocks noGrp="1" noChangeArrowheads="1"/>
          </p:cNvSpPr>
          <p:nvPr>
            <p:ph sz="half" idx="1"/>
          </p:nvPr>
        </p:nvSpPr>
        <p:spPr bwMode="auto">
          <a:xfrm>
            <a:off x="457200" y="3435350"/>
            <a:ext cx="4038600" cy="269081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27509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folHlink"/>
                </a:solidFill>
              </a:rPr>
              <a:t>.</a:t>
            </a:r>
          </a:p>
        </p:txBody>
      </p:sp>
      <p:sp>
        <p:nvSpPr>
          <p:cNvPr id="348171" name="Rectangle 11" descr="DSC05992"/>
          <p:cNvSpPr>
            <a:spLocks noChangeArrowheads="1"/>
          </p:cNvSpPr>
          <p:nvPr/>
        </p:nvSpPr>
        <p:spPr bwMode="auto">
          <a:xfrm>
            <a:off x="4876800" y="3435350"/>
            <a:ext cx="4032250" cy="266541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27509B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Times New Roman" pitchFamily="1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4267200" y="2492896"/>
            <a:ext cx="1223963" cy="793229"/>
          </a:xfrm>
          <a:prstGeom prst="curvedDownArrow">
            <a:avLst>
              <a:gd name="adj1" fmla="val 23084"/>
              <a:gd name="adj2" fmla="val 46168"/>
              <a:gd name="adj3" fmla="val 33333"/>
            </a:avLst>
          </a:prstGeom>
          <a:solidFill>
            <a:srgbClr val="AF3120"/>
          </a:solidFill>
          <a:ln w="9525">
            <a:solidFill>
              <a:srgbClr val="27509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rgbClr val="27509B"/>
                </a:solidFill>
              </a:ln>
              <a:solidFill>
                <a:srgbClr val="AF312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8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8" grpId="0" autoUpdateAnimBg="0"/>
      <p:bldP spid="348169" grpId="0" autoUpdateAnimBg="0"/>
      <p:bldP spid="348170" grpId="0" uiExpand="1" build="p" animBg="1"/>
      <p:bldP spid="348171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81000" y="2349500"/>
            <a:ext cx="8382000" cy="1371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" charset="0"/>
              </a:defRPr>
            </a:lvl9pPr>
          </a:lstStyle>
          <a:p>
            <a:pPr eaLnBrk="1" hangingPunct="1">
              <a:defRPr/>
            </a:pPr>
            <a:r>
              <a:rPr lang="de-DE" sz="4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Behandelbare Regionen</a:t>
            </a:r>
            <a:endParaRPr lang="de-DE" sz="32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9699" name="Picture 3" descr="H:\Desktop\Bilder\Netzwerk\Lipolyse_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3284538"/>
            <a:ext cx="2663825" cy="2663825"/>
          </a:xfrm>
          <a:prstGeom prst="rect">
            <a:avLst/>
          </a:prstGeom>
          <a:noFill/>
          <a:ln w="317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3" name="Group 77"/>
          <p:cNvGrpSpPr>
            <a:grpSpLocks/>
          </p:cNvGrpSpPr>
          <p:nvPr/>
        </p:nvGrpSpPr>
        <p:grpSpPr bwMode="auto">
          <a:xfrm>
            <a:off x="452438" y="1128713"/>
            <a:ext cx="8239125" cy="5729287"/>
            <a:chOff x="48" y="449"/>
            <a:chExt cx="5568" cy="3871"/>
          </a:xfrm>
        </p:grpSpPr>
        <p:pic>
          <p:nvPicPr>
            <p:cNvPr id="30778" name="Picture 4" descr="KšrperfrontFrau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49"/>
              <a:ext cx="1648" cy="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9" name="Picture 50" descr="Körperformblau Kopi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3F6FF"/>
                </a:clrFrom>
                <a:clrTo>
                  <a:srgbClr val="F3F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" y="496"/>
              <a:ext cx="1635" cy="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0" name="Picture 53" descr="RŸckenFrau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" y="474"/>
              <a:ext cx="1716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1" name="Picture 71" descr="Körperformblau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3F5FE"/>
                </a:clrFrom>
                <a:clrTo>
                  <a:srgbClr val="F3F5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" y="479"/>
              <a:ext cx="1672" cy="3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92" name="Group 76"/>
          <p:cNvGrpSpPr>
            <a:grpSpLocks/>
          </p:cNvGrpSpPr>
          <p:nvPr/>
        </p:nvGrpSpPr>
        <p:grpSpPr bwMode="auto">
          <a:xfrm>
            <a:off x="1023938" y="1709738"/>
            <a:ext cx="6905625" cy="3673475"/>
            <a:chOff x="442" y="830"/>
            <a:chExt cx="4667" cy="2482"/>
          </a:xfrm>
        </p:grpSpPr>
        <p:grpSp>
          <p:nvGrpSpPr>
            <p:cNvPr id="30726" name="Group 5"/>
            <p:cNvGrpSpPr>
              <a:grpSpLocks/>
            </p:cNvGrpSpPr>
            <p:nvPr/>
          </p:nvGrpSpPr>
          <p:grpSpPr bwMode="auto">
            <a:xfrm>
              <a:off x="798" y="2500"/>
              <a:ext cx="175" cy="236"/>
              <a:chOff x="1317" y="2483"/>
              <a:chExt cx="175" cy="236"/>
            </a:xfrm>
          </p:grpSpPr>
          <p:sp>
            <p:nvSpPr>
              <p:cNvPr id="30776" name="Freeform 6"/>
              <p:cNvSpPr>
                <a:spLocks/>
              </p:cNvSpPr>
              <p:nvPr/>
            </p:nvSpPr>
            <p:spPr bwMode="auto">
              <a:xfrm>
                <a:off x="1317" y="2488"/>
                <a:ext cx="83" cy="231"/>
              </a:xfrm>
              <a:custGeom>
                <a:avLst/>
                <a:gdLst>
                  <a:gd name="T0" fmla="*/ 83 w 83"/>
                  <a:gd name="T1" fmla="*/ 51 h 231"/>
                  <a:gd name="T2" fmla="*/ 36 w 83"/>
                  <a:gd name="T3" fmla="*/ 30 h 231"/>
                  <a:gd name="T4" fmla="*/ 0 w 83"/>
                  <a:gd name="T5" fmla="*/ 0 h 231"/>
                  <a:gd name="T6" fmla="*/ 25 w 83"/>
                  <a:gd name="T7" fmla="*/ 72 h 231"/>
                  <a:gd name="T8" fmla="*/ 55 w 83"/>
                  <a:gd name="T9" fmla="*/ 148 h 231"/>
                  <a:gd name="T10" fmla="*/ 79 w 83"/>
                  <a:gd name="T11" fmla="*/ 231 h 231"/>
                  <a:gd name="T12" fmla="*/ 75 w 83"/>
                  <a:gd name="T13" fmla="*/ 124 h 231"/>
                  <a:gd name="T14" fmla="*/ 83 w 83"/>
                  <a:gd name="T15" fmla="*/ 51 h 2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3" h="231">
                    <a:moveTo>
                      <a:pt x="83" y="51"/>
                    </a:moveTo>
                    <a:lnTo>
                      <a:pt x="36" y="30"/>
                    </a:lnTo>
                    <a:lnTo>
                      <a:pt x="0" y="0"/>
                    </a:lnTo>
                    <a:lnTo>
                      <a:pt x="25" y="72"/>
                    </a:lnTo>
                    <a:lnTo>
                      <a:pt x="55" y="148"/>
                    </a:lnTo>
                    <a:lnTo>
                      <a:pt x="79" y="231"/>
                    </a:lnTo>
                    <a:lnTo>
                      <a:pt x="75" y="124"/>
                    </a:lnTo>
                    <a:lnTo>
                      <a:pt x="83" y="51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77" name="Freeform 7"/>
              <p:cNvSpPr>
                <a:spLocks/>
              </p:cNvSpPr>
              <p:nvPr/>
            </p:nvSpPr>
            <p:spPr bwMode="auto">
              <a:xfrm>
                <a:off x="1410" y="2483"/>
                <a:ext cx="82" cy="232"/>
              </a:xfrm>
              <a:custGeom>
                <a:avLst/>
                <a:gdLst>
                  <a:gd name="T0" fmla="*/ 4 w 82"/>
                  <a:gd name="T1" fmla="*/ 56 h 232"/>
                  <a:gd name="T2" fmla="*/ 49 w 82"/>
                  <a:gd name="T3" fmla="*/ 35 h 232"/>
                  <a:gd name="T4" fmla="*/ 82 w 82"/>
                  <a:gd name="T5" fmla="*/ 0 h 232"/>
                  <a:gd name="T6" fmla="*/ 61 w 82"/>
                  <a:gd name="T7" fmla="*/ 66 h 232"/>
                  <a:gd name="T8" fmla="*/ 42 w 82"/>
                  <a:gd name="T9" fmla="*/ 122 h 232"/>
                  <a:gd name="T10" fmla="*/ 8 w 82"/>
                  <a:gd name="T11" fmla="*/ 232 h 232"/>
                  <a:gd name="T12" fmla="*/ 7 w 82"/>
                  <a:gd name="T13" fmla="*/ 131 h 232"/>
                  <a:gd name="T14" fmla="*/ 0 w 82"/>
                  <a:gd name="T15" fmla="*/ 95 h 232"/>
                  <a:gd name="T16" fmla="*/ 4 w 82"/>
                  <a:gd name="T17" fmla="*/ 56 h 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2" h="232">
                    <a:moveTo>
                      <a:pt x="4" y="56"/>
                    </a:moveTo>
                    <a:lnTo>
                      <a:pt x="49" y="35"/>
                    </a:lnTo>
                    <a:lnTo>
                      <a:pt x="82" y="0"/>
                    </a:lnTo>
                    <a:lnTo>
                      <a:pt x="61" y="66"/>
                    </a:lnTo>
                    <a:lnTo>
                      <a:pt x="42" y="122"/>
                    </a:lnTo>
                    <a:lnTo>
                      <a:pt x="8" y="232"/>
                    </a:lnTo>
                    <a:lnTo>
                      <a:pt x="7" y="131"/>
                    </a:lnTo>
                    <a:lnTo>
                      <a:pt x="0" y="95"/>
                    </a:lnTo>
                    <a:lnTo>
                      <a:pt x="4" y="56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27" name="Group 9"/>
            <p:cNvGrpSpPr>
              <a:grpSpLocks/>
            </p:cNvGrpSpPr>
            <p:nvPr/>
          </p:nvGrpSpPr>
          <p:grpSpPr bwMode="auto">
            <a:xfrm>
              <a:off x="481" y="2047"/>
              <a:ext cx="792" cy="151"/>
              <a:chOff x="1000" y="2047"/>
              <a:chExt cx="792" cy="151"/>
            </a:xfrm>
          </p:grpSpPr>
          <p:sp>
            <p:nvSpPr>
              <p:cNvPr id="30774" name="Oval 10"/>
              <p:cNvSpPr>
                <a:spLocks noChangeArrowheads="1"/>
              </p:cNvSpPr>
              <p:nvPr/>
            </p:nvSpPr>
            <p:spPr bwMode="auto">
              <a:xfrm rot="640697">
                <a:off x="1000" y="2051"/>
                <a:ext cx="92" cy="147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775" name="Oval 11"/>
              <p:cNvSpPr>
                <a:spLocks noChangeArrowheads="1"/>
              </p:cNvSpPr>
              <p:nvPr/>
            </p:nvSpPr>
            <p:spPr bwMode="auto">
              <a:xfrm rot="20959303" flipH="1">
                <a:off x="1700" y="2047"/>
                <a:ext cx="92" cy="147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0728" name="Oval 15"/>
            <p:cNvSpPr>
              <a:spLocks noChangeArrowheads="1"/>
            </p:cNvSpPr>
            <p:nvPr/>
          </p:nvSpPr>
          <p:spPr bwMode="auto">
            <a:xfrm>
              <a:off x="649" y="1886"/>
              <a:ext cx="480" cy="226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729" name="Oval 16"/>
            <p:cNvSpPr>
              <a:spLocks noChangeArrowheads="1"/>
            </p:cNvSpPr>
            <p:nvPr/>
          </p:nvSpPr>
          <p:spPr bwMode="auto">
            <a:xfrm>
              <a:off x="627" y="2106"/>
              <a:ext cx="528" cy="294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0730" name="Group 17"/>
            <p:cNvGrpSpPr>
              <a:grpSpLocks/>
            </p:cNvGrpSpPr>
            <p:nvPr/>
          </p:nvGrpSpPr>
          <p:grpSpPr bwMode="auto">
            <a:xfrm>
              <a:off x="841" y="3132"/>
              <a:ext cx="112" cy="180"/>
              <a:chOff x="1360" y="3115"/>
              <a:chExt cx="112" cy="180"/>
            </a:xfrm>
          </p:grpSpPr>
          <p:sp>
            <p:nvSpPr>
              <p:cNvPr id="30772" name="Freeform 18"/>
              <p:cNvSpPr>
                <a:spLocks/>
              </p:cNvSpPr>
              <p:nvPr/>
            </p:nvSpPr>
            <p:spPr bwMode="auto">
              <a:xfrm>
                <a:off x="1360" y="3117"/>
                <a:ext cx="48" cy="178"/>
              </a:xfrm>
              <a:custGeom>
                <a:avLst/>
                <a:gdLst>
                  <a:gd name="T0" fmla="*/ 48 w 48"/>
                  <a:gd name="T1" fmla="*/ 0 h 178"/>
                  <a:gd name="T2" fmla="*/ 38 w 48"/>
                  <a:gd name="T3" fmla="*/ 163 h 178"/>
                  <a:gd name="T4" fmla="*/ 14 w 48"/>
                  <a:gd name="T5" fmla="*/ 161 h 178"/>
                  <a:gd name="T6" fmla="*/ 1 w 48"/>
                  <a:gd name="T7" fmla="*/ 142 h 178"/>
                  <a:gd name="T8" fmla="*/ 4 w 48"/>
                  <a:gd name="T9" fmla="*/ 76 h 178"/>
                  <a:gd name="T10" fmla="*/ 18 w 48"/>
                  <a:gd name="T11" fmla="*/ 22 h 178"/>
                  <a:gd name="T12" fmla="*/ 48 w 48"/>
                  <a:gd name="T13" fmla="*/ 0 h 1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178">
                    <a:moveTo>
                      <a:pt x="48" y="0"/>
                    </a:moveTo>
                    <a:lnTo>
                      <a:pt x="38" y="163"/>
                    </a:lnTo>
                    <a:cubicBezTo>
                      <a:pt x="32" y="178"/>
                      <a:pt x="24" y="166"/>
                      <a:pt x="14" y="161"/>
                    </a:cubicBezTo>
                    <a:cubicBezTo>
                      <a:pt x="9" y="155"/>
                      <a:pt x="1" y="142"/>
                      <a:pt x="1" y="142"/>
                    </a:cubicBezTo>
                    <a:cubicBezTo>
                      <a:pt x="0" y="128"/>
                      <a:pt x="1" y="96"/>
                      <a:pt x="4" y="76"/>
                    </a:cubicBezTo>
                    <a:cubicBezTo>
                      <a:pt x="7" y="56"/>
                      <a:pt x="11" y="35"/>
                      <a:pt x="18" y="22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73" name="Freeform 19"/>
              <p:cNvSpPr>
                <a:spLocks/>
              </p:cNvSpPr>
              <p:nvPr/>
            </p:nvSpPr>
            <p:spPr bwMode="auto">
              <a:xfrm rot="21518386" flipH="1">
                <a:off x="1424" y="3115"/>
                <a:ext cx="48" cy="178"/>
              </a:xfrm>
              <a:custGeom>
                <a:avLst/>
                <a:gdLst>
                  <a:gd name="T0" fmla="*/ 48 w 48"/>
                  <a:gd name="T1" fmla="*/ 0 h 178"/>
                  <a:gd name="T2" fmla="*/ 38 w 48"/>
                  <a:gd name="T3" fmla="*/ 163 h 178"/>
                  <a:gd name="T4" fmla="*/ 14 w 48"/>
                  <a:gd name="T5" fmla="*/ 161 h 178"/>
                  <a:gd name="T6" fmla="*/ 1 w 48"/>
                  <a:gd name="T7" fmla="*/ 142 h 178"/>
                  <a:gd name="T8" fmla="*/ 4 w 48"/>
                  <a:gd name="T9" fmla="*/ 76 h 178"/>
                  <a:gd name="T10" fmla="*/ 18 w 48"/>
                  <a:gd name="T11" fmla="*/ 22 h 178"/>
                  <a:gd name="T12" fmla="*/ 48 w 48"/>
                  <a:gd name="T13" fmla="*/ 0 h 1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178">
                    <a:moveTo>
                      <a:pt x="48" y="0"/>
                    </a:moveTo>
                    <a:lnTo>
                      <a:pt x="38" y="163"/>
                    </a:lnTo>
                    <a:cubicBezTo>
                      <a:pt x="32" y="178"/>
                      <a:pt x="24" y="166"/>
                      <a:pt x="14" y="161"/>
                    </a:cubicBezTo>
                    <a:cubicBezTo>
                      <a:pt x="9" y="155"/>
                      <a:pt x="1" y="142"/>
                      <a:pt x="1" y="142"/>
                    </a:cubicBezTo>
                    <a:cubicBezTo>
                      <a:pt x="0" y="128"/>
                      <a:pt x="1" y="96"/>
                      <a:pt x="4" y="76"/>
                    </a:cubicBezTo>
                    <a:cubicBezTo>
                      <a:pt x="7" y="56"/>
                      <a:pt x="11" y="35"/>
                      <a:pt x="18" y="22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31" name="Group 20"/>
            <p:cNvGrpSpPr>
              <a:grpSpLocks/>
            </p:cNvGrpSpPr>
            <p:nvPr/>
          </p:nvGrpSpPr>
          <p:grpSpPr bwMode="auto">
            <a:xfrm>
              <a:off x="655" y="3071"/>
              <a:ext cx="494" cy="181"/>
              <a:chOff x="1174" y="3054"/>
              <a:chExt cx="494" cy="181"/>
            </a:xfrm>
          </p:grpSpPr>
          <p:sp>
            <p:nvSpPr>
              <p:cNvPr id="30770" name="Freeform 21"/>
              <p:cNvSpPr>
                <a:spLocks/>
              </p:cNvSpPr>
              <p:nvPr/>
            </p:nvSpPr>
            <p:spPr bwMode="auto">
              <a:xfrm>
                <a:off x="1174" y="3054"/>
                <a:ext cx="230" cy="178"/>
              </a:xfrm>
              <a:custGeom>
                <a:avLst/>
                <a:gdLst>
                  <a:gd name="T0" fmla="*/ 36 w 230"/>
                  <a:gd name="T1" fmla="*/ 146 h 178"/>
                  <a:gd name="T2" fmla="*/ 101 w 230"/>
                  <a:gd name="T3" fmla="*/ 170 h 178"/>
                  <a:gd name="T4" fmla="*/ 167 w 230"/>
                  <a:gd name="T5" fmla="*/ 170 h 178"/>
                  <a:gd name="T6" fmla="*/ 191 w 230"/>
                  <a:gd name="T7" fmla="*/ 95 h 178"/>
                  <a:gd name="T8" fmla="*/ 224 w 230"/>
                  <a:gd name="T9" fmla="*/ 52 h 178"/>
                  <a:gd name="T10" fmla="*/ 230 w 230"/>
                  <a:gd name="T11" fmla="*/ 12 h 178"/>
                  <a:gd name="T12" fmla="*/ 152 w 230"/>
                  <a:gd name="T13" fmla="*/ 24 h 178"/>
                  <a:gd name="T14" fmla="*/ 76 w 230"/>
                  <a:gd name="T15" fmla="*/ 20 h 178"/>
                  <a:gd name="T16" fmla="*/ 0 w 230"/>
                  <a:gd name="T17" fmla="*/ 0 h 178"/>
                  <a:gd name="T18" fmla="*/ 36 w 230"/>
                  <a:gd name="T19" fmla="*/ 146 h 1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0" h="178">
                    <a:moveTo>
                      <a:pt x="36" y="146"/>
                    </a:moveTo>
                    <a:cubicBezTo>
                      <a:pt x="59" y="149"/>
                      <a:pt x="77" y="168"/>
                      <a:pt x="101" y="170"/>
                    </a:cubicBezTo>
                    <a:cubicBezTo>
                      <a:pt x="126" y="178"/>
                      <a:pt x="131" y="171"/>
                      <a:pt x="167" y="170"/>
                    </a:cubicBezTo>
                    <a:cubicBezTo>
                      <a:pt x="184" y="144"/>
                      <a:pt x="163" y="114"/>
                      <a:pt x="191" y="95"/>
                    </a:cubicBezTo>
                    <a:cubicBezTo>
                      <a:pt x="195" y="83"/>
                      <a:pt x="215" y="61"/>
                      <a:pt x="224" y="52"/>
                    </a:cubicBezTo>
                    <a:cubicBezTo>
                      <a:pt x="229" y="38"/>
                      <a:pt x="230" y="27"/>
                      <a:pt x="230" y="12"/>
                    </a:cubicBezTo>
                    <a:lnTo>
                      <a:pt x="152" y="24"/>
                    </a:lnTo>
                    <a:lnTo>
                      <a:pt x="76" y="20"/>
                    </a:lnTo>
                    <a:lnTo>
                      <a:pt x="0" y="0"/>
                    </a:lnTo>
                    <a:lnTo>
                      <a:pt x="36" y="146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71" name="Freeform 22"/>
              <p:cNvSpPr>
                <a:spLocks/>
              </p:cNvSpPr>
              <p:nvPr/>
            </p:nvSpPr>
            <p:spPr bwMode="auto">
              <a:xfrm>
                <a:off x="1438" y="3058"/>
                <a:ext cx="230" cy="177"/>
              </a:xfrm>
              <a:custGeom>
                <a:avLst/>
                <a:gdLst>
                  <a:gd name="T0" fmla="*/ 194 w 230"/>
                  <a:gd name="T1" fmla="*/ 146 h 177"/>
                  <a:gd name="T2" fmla="*/ 131 w 230"/>
                  <a:gd name="T3" fmla="*/ 169 h 177"/>
                  <a:gd name="T4" fmla="*/ 66 w 230"/>
                  <a:gd name="T5" fmla="*/ 160 h 177"/>
                  <a:gd name="T6" fmla="*/ 26 w 230"/>
                  <a:gd name="T7" fmla="*/ 82 h 177"/>
                  <a:gd name="T8" fmla="*/ 5 w 230"/>
                  <a:gd name="T9" fmla="*/ 54 h 177"/>
                  <a:gd name="T10" fmla="*/ 0 w 230"/>
                  <a:gd name="T11" fmla="*/ 12 h 177"/>
                  <a:gd name="T12" fmla="*/ 78 w 230"/>
                  <a:gd name="T13" fmla="*/ 24 h 177"/>
                  <a:gd name="T14" fmla="*/ 154 w 230"/>
                  <a:gd name="T15" fmla="*/ 20 h 177"/>
                  <a:gd name="T16" fmla="*/ 230 w 230"/>
                  <a:gd name="T17" fmla="*/ 0 h 177"/>
                  <a:gd name="T18" fmla="*/ 194 w 230"/>
                  <a:gd name="T19" fmla="*/ 146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0" h="177">
                    <a:moveTo>
                      <a:pt x="194" y="146"/>
                    </a:moveTo>
                    <a:cubicBezTo>
                      <a:pt x="171" y="149"/>
                      <a:pt x="155" y="167"/>
                      <a:pt x="131" y="169"/>
                    </a:cubicBezTo>
                    <a:cubicBezTo>
                      <a:pt x="106" y="177"/>
                      <a:pt x="102" y="161"/>
                      <a:pt x="66" y="160"/>
                    </a:cubicBezTo>
                    <a:cubicBezTo>
                      <a:pt x="49" y="134"/>
                      <a:pt x="54" y="101"/>
                      <a:pt x="26" y="82"/>
                    </a:cubicBezTo>
                    <a:cubicBezTo>
                      <a:pt x="22" y="70"/>
                      <a:pt x="14" y="63"/>
                      <a:pt x="5" y="54"/>
                    </a:cubicBezTo>
                    <a:cubicBezTo>
                      <a:pt x="0" y="40"/>
                      <a:pt x="0" y="27"/>
                      <a:pt x="0" y="12"/>
                    </a:cubicBezTo>
                    <a:lnTo>
                      <a:pt x="78" y="24"/>
                    </a:lnTo>
                    <a:lnTo>
                      <a:pt x="154" y="20"/>
                    </a:lnTo>
                    <a:lnTo>
                      <a:pt x="230" y="0"/>
                    </a:lnTo>
                    <a:lnTo>
                      <a:pt x="194" y="146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32" name="Group 27"/>
            <p:cNvGrpSpPr>
              <a:grpSpLocks/>
            </p:cNvGrpSpPr>
            <p:nvPr/>
          </p:nvGrpSpPr>
          <p:grpSpPr bwMode="auto">
            <a:xfrm>
              <a:off x="477" y="2430"/>
              <a:ext cx="819" cy="563"/>
              <a:chOff x="996" y="2509"/>
              <a:chExt cx="819" cy="563"/>
            </a:xfrm>
          </p:grpSpPr>
          <p:sp>
            <p:nvSpPr>
              <p:cNvPr id="30768" name="Freeform 28"/>
              <p:cNvSpPr>
                <a:spLocks/>
              </p:cNvSpPr>
              <p:nvPr/>
            </p:nvSpPr>
            <p:spPr bwMode="auto">
              <a:xfrm>
                <a:off x="1508" y="2509"/>
                <a:ext cx="307" cy="563"/>
              </a:xfrm>
              <a:custGeom>
                <a:avLst/>
                <a:gdLst>
                  <a:gd name="T0" fmla="*/ 61 w 307"/>
                  <a:gd name="T1" fmla="*/ 135 h 563"/>
                  <a:gd name="T2" fmla="*/ 300 w 307"/>
                  <a:gd name="T3" fmla="*/ 11 h 563"/>
                  <a:gd name="T4" fmla="*/ 296 w 307"/>
                  <a:gd name="T5" fmla="*/ 167 h 563"/>
                  <a:gd name="T6" fmla="*/ 272 w 307"/>
                  <a:gd name="T7" fmla="*/ 243 h 563"/>
                  <a:gd name="T8" fmla="*/ 256 w 307"/>
                  <a:gd name="T9" fmla="*/ 287 h 563"/>
                  <a:gd name="T10" fmla="*/ 216 w 307"/>
                  <a:gd name="T11" fmla="*/ 439 h 563"/>
                  <a:gd name="T12" fmla="*/ 164 w 307"/>
                  <a:gd name="T13" fmla="*/ 563 h 563"/>
                  <a:gd name="T14" fmla="*/ 72 w 307"/>
                  <a:gd name="T15" fmla="*/ 503 h 563"/>
                  <a:gd name="T16" fmla="*/ 0 w 307"/>
                  <a:gd name="T17" fmla="*/ 323 h 563"/>
                  <a:gd name="T18" fmla="*/ 61 w 307"/>
                  <a:gd name="T19" fmla="*/ 135 h 5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07" h="563">
                    <a:moveTo>
                      <a:pt x="61" y="135"/>
                    </a:moveTo>
                    <a:cubicBezTo>
                      <a:pt x="132" y="103"/>
                      <a:pt x="266" y="0"/>
                      <a:pt x="300" y="11"/>
                    </a:cubicBezTo>
                    <a:cubicBezTo>
                      <a:pt x="307" y="18"/>
                      <a:pt x="292" y="157"/>
                      <a:pt x="296" y="167"/>
                    </a:cubicBezTo>
                    <a:cubicBezTo>
                      <a:pt x="296" y="178"/>
                      <a:pt x="275" y="232"/>
                      <a:pt x="272" y="243"/>
                    </a:cubicBezTo>
                    <a:cubicBezTo>
                      <a:pt x="266" y="257"/>
                      <a:pt x="265" y="254"/>
                      <a:pt x="256" y="287"/>
                    </a:cubicBezTo>
                    <a:cubicBezTo>
                      <a:pt x="247" y="320"/>
                      <a:pt x="231" y="393"/>
                      <a:pt x="216" y="439"/>
                    </a:cubicBezTo>
                    <a:cubicBezTo>
                      <a:pt x="186" y="485"/>
                      <a:pt x="193" y="548"/>
                      <a:pt x="164" y="563"/>
                    </a:cubicBezTo>
                    <a:cubicBezTo>
                      <a:pt x="148" y="553"/>
                      <a:pt x="86" y="511"/>
                      <a:pt x="72" y="503"/>
                    </a:cubicBezTo>
                    <a:cubicBezTo>
                      <a:pt x="53" y="461"/>
                      <a:pt x="15" y="365"/>
                      <a:pt x="0" y="323"/>
                    </a:cubicBezTo>
                    <a:cubicBezTo>
                      <a:pt x="3" y="258"/>
                      <a:pt x="4" y="185"/>
                      <a:pt x="61" y="135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69" name="Freeform 29"/>
              <p:cNvSpPr>
                <a:spLocks/>
              </p:cNvSpPr>
              <p:nvPr/>
            </p:nvSpPr>
            <p:spPr bwMode="auto">
              <a:xfrm flipH="1">
                <a:off x="996" y="2509"/>
                <a:ext cx="307" cy="563"/>
              </a:xfrm>
              <a:custGeom>
                <a:avLst/>
                <a:gdLst>
                  <a:gd name="T0" fmla="*/ 61 w 307"/>
                  <a:gd name="T1" fmla="*/ 135 h 563"/>
                  <a:gd name="T2" fmla="*/ 300 w 307"/>
                  <a:gd name="T3" fmla="*/ 11 h 563"/>
                  <a:gd name="T4" fmla="*/ 296 w 307"/>
                  <a:gd name="T5" fmla="*/ 167 h 563"/>
                  <a:gd name="T6" fmla="*/ 272 w 307"/>
                  <a:gd name="T7" fmla="*/ 243 h 563"/>
                  <a:gd name="T8" fmla="*/ 256 w 307"/>
                  <a:gd name="T9" fmla="*/ 287 h 563"/>
                  <a:gd name="T10" fmla="*/ 216 w 307"/>
                  <a:gd name="T11" fmla="*/ 439 h 563"/>
                  <a:gd name="T12" fmla="*/ 164 w 307"/>
                  <a:gd name="T13" fmla="*/ 563 h 563"/>
                  <a:gd name="T14" fmla="*/ 72 w 307"/>
                  <a:gd name="T15" fmla="*/ 503 h 563"/>
                  <a:gd name="T16" fmla="*/ 0 w 307"/>
                  <a:gd name="T17" fmla="*/ 323 h 563"/>
                  <a:gd name="T18" fmla="*/ 61 w 307"/>
                  <a:gd name="T19" fmla="*/ 135 h 5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07" h="563">
                    <a:moveTo>
                      <a:pt x="61" y="135"/>
                    </a:moveTo>
                    <a:cubicBezTo>
                      <a:pt x="132" y="103"/>
                      <a:pt x="266" y="0"/>
                      <a:pt x="300" y="11"/>
                    </a:cubicBezTo>
                    <a:cubicBezTo>
                      <a:pt x="307" y="18"/>
                      <a:pt x="292" y="157"/>
                      <a:pt x="296" y="167"/>
                    </a:cubicBezTo>
                    <a:cubicBezTo>
                      <a:pt x="296" y="178"/>
                      <a:pt x="275" y="232"/>
                      <a:pt x="272" y="243"/>
                    </a:cubicBezTo>
                    <a:cubicBezTo>
                      <a:pt x="266" y="257"/>
                      <a:pt x="265" y="254"/>
                      <a:pt x="256" y="287"/>
                    </a:cubicBezTo>
                    <a:cubicBezTo>
                      <a:pt x="247" y="320"/>
                      <a:pt x="231" y="393"/>
                      <a:pt x="216" y="439"/>
                    </a:cubicBezTo>
                    <a:cubicBezTo>
                      <a:pt x="186" y="485"/>
                      <a:pt x="193" y="548"/>
                      <a:pt x="164" y="563"/>
                    </a:cubicBezTo>
                    <a:cubicBezTo>
                      <a:pt x="148" y="553"/>
                      <a:pt x="86" y="511"/>
                      <a:pt x="72" y="503"/>
                    </a:cubicBezTo>
                    <a:cubicBezTo>
                      <a:pt x="53" y="461"/>
                      <a:pt x="15" y="365"/>
                      <a:pt x="0" y="323"/>
                    </a:cubicBezTo>
                    <a:cubicBezTo>
                      <a:pt x="3" y="258"/>
                      <a:pt x="4" y="185"/>
                      <a:pt x="61" y="135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33" name="Group 34"/>
            <p:cNvGrpSpPr>
              <a:grpSpLocks/>
            </p:cNvGrpSpPr>
            <p:nvPr/>
          </p:nvGrpSpPr>
          <p:grpSpPr bwMode="auto">
            <a:xfrm>
              <a:off x="442" y="2349"/>
              <a:ext cx="892" cy="531"/>
              <a:chOff x="960" y="2304"/>
              <a:chExt cx="892" cy="531"/>
            </a:xfrm>
          </p:grpSpPr>
          <p:sp>
            <p:nvSpPr>
              <p:cNvPr id="30766" name="Freeform 35"/>
              <p:cNvSpPr>
                <a:spLocks/>
              </p:cNvSpPr>
              <p:nvPr/>
            </p:nvSpPr>
            <p:spPr bwMode="auto">
              <a:xfrm>
                <a:off x="1736" y="2304"/>
                <a:ext cx="116" cy="531"/>
              </a:xfrm>
              <a:custGeom>
                <a:avLst/>
                <a:gdLst>
                  <a:gd name="T0" fmla="*/ 71 w 116"/>
                  <a:gd name="T1" fmla="*/ 0 h 531"/>
                  <a:gd name="T2" fmla="*/ 4 w 116"/>
                  <a:gd name="T3" fmla="*/ 460 h 531"/>
                  <a:gd name="T4" fmla="*/ 47 w 116"/>
                  <a:gd name="T5" fmla="*/ 424 h 531"/>
                  <a:gd name="T6" fmla="*/ 87 w 116"/>
                  <a:gd name="T7" fmla="*/ 308 h 531"/>
                  <a:gd name="T8" fmla="*/ 111 w 116"/>
                  <a:gd name="T9" fmla="*/ 188 h 531"/>
                  <a:gd name="T10" fmla="*/ 115 w 116"/>
                  <a:gd name="T11" fmla="*/ 108 h 531"/>
                  <a:gd name="T12" fmla="*/ 71 w 116"/>
                  <a:gd name="T13" fmla="*/ 0 h 5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6" h="531">
                    <a:moveTo>
                      <a:pt x="71" y="0"/>
                    </a:moveTo>
                    <a:lnTo>
                      <a:pt x="4" y="460"/>
                    </a:lnTo>
                    <a:cubicBezTo>
                      <a:pt x="0" y="531"/>
                      <a:pt x="33" y="449"/>
                      <a:pt x="47" y="424"/>
                    </a:cubicBezTo>
                    <a:cubicBezTo>
                      <a:pt x="61" y="399"/>
                      <a:pt x="76" y="347"/>
                      <a:pt x="87" y="308"/>
                    </a:cubicBezTo>
                    <a:cubicBezTo>
                      <a:pt x="107" y="244"/>
                      <a:pt x="94" y="274"/>
                      <a:pt x="111" y="188"/>
                    </a:cubicBezTo>
                    <a:cubicBezTo>
                      <a:pt x="114" y="169"/>
                      <a:pt x="116" y="128"/>
                      <a:pt x="115" y="108"/>
                    </a:cubicBezTo>
                    <a:cubicBezTo>
                      <a:pt x="109" y="54"/>
                      <a:pt x="71" y="0"/>
                      <a:pt x="71" y="0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67" name="Freeform 36"/>
              <p:cNvSpPr>
                <a:spLocks/>
              </p:cNvSpPr>
              <p:nvPr/>
            </p:nvSpPr>
            <p:spPr bwMode="auto">
              <a:xfrm>
                <a:off x="960" y="2304"/>
                <a:ext cx="140" cy="531"/>
              </a:xfrm>
              <a:custGeom>
                <a:avLst/>
                <a:gdLst>
                  <a:gd name="T0" fmla="*/ 45 w 140"/>
                  <a:gd name="T1" fmla="*/ 0 h 531"/>
                  <a:gd name="T2" fmla="*/ 136 w 140"/>
                  <a:gd name="T3" fmla="*/ 460 h 531"/>
                  <a:gd name="T4" fmla="*/ 69 w 140"/>
                  <a:gd name="T5" fmla="*/ 424 h 531"/>
                  <a:gd name="T6" fmla="*/ 29 w 140"/>
                  <a:gd name="T7" fmla="*/ 308 h 531"/>
                  <a:gd name="T8" fmla="*/ 5 w 140"/>
                  <a:gd name="T9" fmla="*/ 188 h 531"/>
                  <a:gd name="T10" fmla="*/ 1 w 140"/>
                  <a:gd name="T11" fmla="*/ 108 h 531"/>
                  <a:gd name="T12" fmla="*/ 45 w 140"/>
                  <a:gd name="T13" fmla="*/ 0 h 5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0" h="531">
                    <a:moveTo>
                      <a:pt x="45" y="0"/>
                    </a:moveTo>
                    <a:lnTo>
                      <a:pt x="136" y="460"/>
                    </a:lnTo>
                    <a:cubicBezTo>
                      <a:pt x="140" y="531"/>
                      <a:pt x="87" y="449"/>
                      <a:pt x="69" y="424"/>
                    </a:cubicBezTo>
                    <a:cubicBezTo>
                      <a:pt x="51" y="399"/>
                      <a:pt x="40" y="347"/>
                      <a:pt x="29" y="308"/>
                    </a:cubicBezTo>
                    <a:cubicBezTo>
                      <a:pt x="9" y="244"/>
                      <a:pt x="22" y="274"/>
                      <a:pt x="5" y="188"/>
                    </a:cubicBezTo>
                    <a:cubicBezTo>
                      <a:pt x="2" y="169"/>
                      <a:pt x="0" y="128"/>
                      <a:pt x="1" y="108"/>
                    </a:cubicBezTo>
                    <a:cubicBezTo>
                      <a:pt x="7" y="54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34" name="Group 37"/>
            <p:cNvGrpSpPr>
              <a:grpSpLocks/>
            </p:cNvGrpSpPr>
            <p:nvPr/>
          </p:nvGrpSpPr>
          <p:grpSpPr bwMode="auto">
            <a:xfrm>
              <a:off x="481" y="1293"/>
              <a:ext cx="804" cy="147"/>
              <a:chOff x="1000" y="1276"/>
              <a:chExt cx="804" cy="147"/>
            </a:xfrm>
          </p:grpSpPr>
          <p:sp>
            <p:nvSpPr>
              <p:cNvPr id="30764" name="Oval 38"/>
              <p:cNvSpPr>
                <a:spLocks noChangeArrowheads="1"/>
              </p:cNvSpPr>
              <p:nvPr/>
            </p:nvSpPr>
            <p:spPr bwMode="auto">
              <a:xfrm rot="-1555429">
                <a:off x="1000" y="1276"/>
                <a:ext cx="92" cy="147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765" name="Oval 39"/>
              <p:cNvSpPr>
                <a:spLocks noChangeArrowheads="1"/>
              </p:cNvSpPr>
              <p:nvPr/>
            </p:nvSpPr>
            <p:spPr bwMode="auto">
              <a:xfrm rot="1440615">
                <a:off x="1712" y="1276"/>
                <a:ext cx="92" cy="147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0735" name="Freeform 42"/>
            <p:cNvSpPr>
              <a:spLocks/>
            </p:cNvSpPr>
            <p:nvPr/>
          </p:nvSpPr>
          <p:spPr bwMode="auto">
            <a:xfrm>
              <a:off x="774" y="944"/>
              <a:ext cx="204" cy="93"/>
            </a:xfrm>
            <a:custGeom>
              <a:avLst/>
              <a:gdLst>
                <a:gd name="T0" fmla="*/ 0 w 204"/>
                <a:gd name="T1" fmla="*/ 0 h 93"/>
                <a:gd name="T2" fmla="*/ 75 w 204"/>
                <a:gd name="T3" fmla="*/ 75 h 93"/>
                <a:gd name="T4" fmla="*/ 129 w 204"/>
                <a:gd name="T5" fmla="*/ 67 h 93"/>
                <a:gd name="T6" fmla="*/ 204 w 204"/>
                <a:gd name="T7" fmla="*/ 19 h 93"/>
                <a:gd name="T8" fmla="*/ 160 w 204"/>
                <a:gd name="T9" fmla="*/ 78 h 93"/>
                <a:gd name="T10" fmla="*/ 129 w 204"/>
                <a:gd name="T11" fmla="*/ 93 h 93"/>
                <a:gd name="T12" fmla="*/ 79 w 204"/>
                <a:gd name="T13" fmla="*/ 93 h 93"/>
                <a:gd name="T14" fmla="*/ 30 w 204"/>
                <a:gd name="T15" fmla="*/ 61 h 93"/>
                <a:gd name="T16" fmla="*/ 0 w 204"/>
                <a:gd name="T17" fmla="*/ 0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4" h="93">
                  <a:moveTo>
                    <a:pt x="0" y="0"/>
                  </a:moveTo>
                  <a:lnTo>
                    <a:pt x="75" y="75"/>
                  </a:lnTo>
                  <a:lnTo>
                    <a:pt x="129" y="67"/>
                  </a:lnTo>
                  <a:lnTo>
                    <a:pt x="204" y="19"/>
                  </a:lnTo>
                  <a:lnTo>
                    <a:pt x="160" y="78"/>
                  </a:lnTo>
                  <a:lnTo>
                    <a:pt x="129" y="93"/>
                  </a:lnTo>
                  <a:lnTo>
                    <a:pt x="79" y="93"/>
                  </a:lnTo>
                  <a:lnTo>
                    <a:pt x="3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0736" name="Group 47"/>
            <p:cNvGrpSpPr>
              <a:grpSpLocks/>
            </p:cNvGrpSpPr>
            <p:nvPr/>
          </p:nvGrpSpPr>
          <p:grpSpPr bwMode="auto">
            <a:xfrm>
              <a:off x="801" y="852"/>
              <a:ext cx="185" cy="78"/>
              <a:chOff x="4497" y="852"/>
              <a:chExt cx="185" cy="78"/>
            </a:xfrm>
          </p:grpSpPr>
          <p:sp>
            <p:nvSpPr>
              <p:cNvPr id="30762" name="Freeform 41"/>
              <p:cNvSpPr>
                <a:spLocks/>
              </p:cNvSpPr>
              <p:nvPr/>
            </p:nvSpPr>
            <p:spPr bwMode="auto">
              <a:xfrm>
                <a:off x="4497" y="852"/>
                <a:ext cx="59" cy="78"/>
              </a:xfrm>
              <a:custGeom>
                <a:avLst/>
                <a:gdLst>
                  <a:gd name="T0" fmla="*/ 29 w 59"/>
                  <a:gd name="T1" fmla="*/ 34 h 78"/>
                  <a:gd name="T2" fmla="*/ 59 w 59"/>
                  <a:gd name="T3" fmla="*/ 0 h 78"/>
                  <a:gd name="T4" fmla="*/ 44 w 59"/>
                  <a:gd name="T5" fmla="*/ 0 h 78"/>
                  <a:gd name="T6" fmla="*/ 18 w 59"/>
                  <a:gd name="T7" fmla="*/ 36 h 78"/>
                  <a:gd name="T8" fmla="*/ 0 w 59"/>
                  <a:gd name="T9" fmla="*/ 78 h 78"/>
                  <a:gd name="T10" fmla="*/ 18 w 59"/>
                  <a:gd name="T11" fmla="*/ 75 h 78"/>
                  <a:gd name="T12" fmla="*/ 29 w 59"/>
                  <a:gd name="T13" fmla="*/ 34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78">
                    <a:moveTo>
                      <a:pt x="29" y="34"/>
                    </a:moveTo>
                    <a:lnTo>
                      <a:pt x="59" y="0"/>
                    </a:lnTo>
                    <a:lnTo>
                      <a:pt x="44" y="0"/>
                    </a:lnTo>
                    <a:lnTo>
                      <a:pt x="18" y="36"/>
                    </a:lnTo>
                    <a:lnTo>
                      <a:pt x="0" y="78"/>
                    </a:lnTo>
                    <a:lnTo>
                      <a:pt x="18" y="75"/>
                    </a:lnTo>
                    <a:lnTo>
                      <a:pt x="29" y="3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63" name="Freeform 43"/>
              <p:cNvSpPr>
                <a:spLocks/>
              </p:cNvSpPr>
              <p:nvPr/>
            </p:nvSpPr>
            <p:spPr bwMode="auto">
              <a:xfrm rot="7332435">
                <a:off x="4613" y="853"/>
                <a:ext cx="59" cy="78"/>
              </a:xfrm>
              <a:custGeom>
                <a:avLst/>
                <a:gdLst>
                  <a:gd name="T0" fmla="*/ 29 w 59"/>
                  <a:gd name="T1" fmla="*/ 34 h 78"/>
                  <a:gd name="T2" fmla="*/ 59 w 59"/>
                  <a:gd name="T3" fmla="*/ 0 h 78"/>
                  <a:gd name="T4" fmla="*/ 44 w 59"/>
                  <a:gd name="T5" fmla="*/ 0 h 78"/>
                  <a:gd name="T6" fmla="*/ 18 w 59"/>
                  <a:gd name="T7" fmla="*/ 36 h 78"/>
                  <a:gd name="T8" fmla="*/ 0 w 59"/>
                  <a:gd name="T9" fmla="*/ 78 h 78"/>
                  <a:gd name="T10" fmla="*/ 18 w 59"/>
                  <a:gd name="T11" fmla="*/ 75 h 78"/>
                  <a:gd name="T12" fmla="*/ 29 w 59"/>
                  <a:gd name="T13" fmla="*/ 34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78">
                    <a:moveTo>
                      <a:pt x="29" y="34"/>
                    </a:moveTo>
                    <a:lnTo>
                      <a:pt x="59" y="0"/>
                    </a:lnTo>
                    <a:lnTo>
                      <a:pt x="44" y="0"/>
                    </a:lnTo>
                    <a:lnTo>
                      <a:pt x="18" y="36"/>
                    </a:lnTo>
                    <a:lnTo>
                      <a:pt x="0" y="78"/>
                    </a:lnTo>
                    <a:lnTo>
                      <a:pt x="18" y="75"/>
                    </a:lnTo>
                    <a:lnTo>
                      <a:pt x="29" y="3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37" name="Group 48"/>
            <p:cNvGrpSpPr>
              <a:grpSpLocks/>
            </p:cNvGrpSpPr>
            <p:nvPr/>
          </p:nvGrpSpPr>
          <p:grpSpPr bwMode="auto">
            <a:xfrm>
              <a:off x="756" y="830"/>
              <a:ext cx="263" cy="77"/>
              <a:chOff x="4452" y="830"/>
              <a:chExt cx="263" cy="77"/>
            </a:xfrm>
          </p:grpSpPr>
          <p:sp>
            <p:nvSpPr>
              <p:cNvPr id="30760" name="Oval 45"/>
              <p:cNvSpPr>
                <a:spLocks noChangeArrowheads="1"/>
              </p:cNvSpPr>
              <p:nvPr/>
            </p:nvSpPr>
            <p:spPr bwMode="auto">
              <a:xfrm rot="-1555429">
                <a:off x="4452" y="832"/>
                <a:ext cx="47" cy="75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761" name="Oval 46"/>
              <p:cNvSpPr>
                <a:spLocks noChangeArrowheads="1"/>
              </p:cNvSpPr>
              <p:nvPr/>
            </p:nvSpPr>
            <p:spPr bwMode="auto">
              <a:xfrm rot="1440615">
                <a:off x="4668" y="830"/>
                <a:ext cx="47" cy="75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0738" name="Freeform 51"/>
            <p:cNvSpPr>
              <a:spLocks/>
            </p:cNvSpPr>
            <p:nvPr/>
          </p:nvSpPr>
          <p:spPr bwMode="auto">
            <a:xfrm>
              <a:off x="3093" y="1968"/>
              <a:ext cx="255" cy="183"/>
            </a:xfrm>
            <a:custGeom>
              <a:avLst/>
              <a:gdLst>
                <a:gd name="T0" fmla="*/ 15 w 255"/>
                <a:gd name="T1" fmla="*/ 148 h 183"/>
                <a:gd name="T2" fmla="*/ 4 w 255"/>
                <a:gd name="T3" fmla="*/ 73 h 183"/>
                <a:gd name="T4" fmla="*/ 5 w 255"/>
                <a:gd name="T5" fmla="*/ 24 h 183"/>
                <a:gd name="T6" fmla="*/ 61 w 255"/>
                <a:gd name="T7" fmla="*/ 18 h 183"/>
                <a:gd name="T8" fmla="*/ 151 w 255"/>
                <a:gd name="T9" fmla="*/ 8 h 183"/>
                <a:gd name="T10" fmla="*/ 225 w 255"/>
                <a:gd name="T11" fmla="*/ 14 h 183"/>
                <a:gd name="T12" fmla="*/ 247 w 255"/>
                <a:gd name="T13" fmla="*/ 44 h 183"/>
                <a:gd name="T14" fmla="*/ 255 w 255"/>
                <a:gd name="T15" fmla="*/ 76 h 183"/>
                <a:gd name="T16" fmla="*/ 253 w 255"/>
                <a:gd name="T17" fmla="*/ 100 h 183"/>
                <a:gd name="T18" fmla="*/ 157 w 255"/>
                <a:gd name="T19" fmla="*/ 144 h 183"/>
                <a:gd name="T20" fmla="*/ 12 w 255"/>
                <a:gd name="T21" fmla="*/ 177 h 183"/>
                <a:gd name="T22" fmla="*/ 11 w 255"/>
                <a:gd name="T23" fmla="*/ 108 h 183"/>
                <a:gd name="T24" fmla="*/ 15 w 255"/>
                <a:gd name="T25" fmla="*/ 148 h 1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5" h="183">
                  <a:moveTo>
                    <a:pt x="15" y="148"/>
                  </a:moveTo>
                  <a:cubicBezTo>
                    <a:pt x="33" y="132"/>
                    <a:pt x="6" y="100"/>
                    <a:pt x="4" y="73"/>
                  </a:cubicBezTo>
                  <a:cubicBezTo>
                    <a:pt x="9" y="66"/>
                    <a:pt x="0" y="29"/>
                    <a:pt x="5" y="24"/>
                  </a:cubicBezTo>
                  <a:cubicBezTo>
                    <a:pt x="9" y="20"/>
                    <a:pt x="57" y="19"/>
                    <a:pt x="61" y="18"/>
                  </a:cubicBezTo>
                  <a:cubicBezTo>
                    <a:pt x="91" y="11"/>
                    <a:pt x="120" y="12"/>
                    <a:pt x="151" y="8"/>
                  </a:cubicBezTo>
                  <a:cubicBezTo>
                    <a:pt x="176" y="9"/>
                    <a:pt x="202" y="0"/>
                    <a:pt x="225" y="14"/>
                  </a:cubicBezTo>
                  <a:cubicBezTo>
                    <a:pt x="234" y="26"/>
                    <a:pt x="242" y="31"/>
                    <a:pt x="247" y="44"/>
                  </a:cubicBezTo>
                  <a:cubicBezTo>
                    <a:pt x="248" y="48"/>
                    <a:pt x="255" y="76"/>
                    <a:pt x="255" y="76"/>
                  </a:cubicBezTo>
                  <a:cubicBezTo>
                    <a:pt x="254" y="84"/>
                    <a:pt x="255" y="92"/>
                    <a:pt x="253" y="100"/>
                  </a:cubicBezTo>
                  <a:cubicBezTo>
                    <a:pt x="243" y="132"/>
                    <a:pt x="184" y="142"/>
                    <a:pt x="157" y="144"/>
                  </a:cubicBezTo>
                  <a:cubicBezTo>
                    <a:pt x="101" y="161"/>
                    <a:pt x="36" y="183"/>
                    <a:pt x="12" y="177"/>
                  </a:cubicBezTo>
                  <a:lnTo>
                    <a:pt x="11" y="108"/>
                  </a:lnTo>
                  <a:cubicBezTo>
                    <a:pt x="11" y="108"/>
                    <a:pt x="15" y="148"/>
                    <a:pt x="15" y="148"/>
                  </a:cubicBez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39" name="Freeform 52"/>
            <p:cNvSpPr>
              <a:spLocks/>
            </p:cNvSpPr>
            <p:nvPr/>
          </p:nvSpPr>
          <p:spPr bwMode="auto">
            <a:xfrm>
              <a:off x="3486" y="1956"/>
              <a:ext cx="273" cy="199"/>
            </a:xfrm>
            <a:custGeom>
              <a:avLst/>
              <a:gdLst>
                <a:gd name="T0" fmla="*/ 252 w 273"/>
                <a:gd name="T1" fmla="*/ 159 h 199"/>
                <a:gd name="T2" fmla="*/ 258 w 273"/>
                <a:gd name="T3" fmla="*/ 87 h 199"/>
                <a:gd name="T4" fmla="*/ 258 w 273"/>
                <a:gd name="T5" fmla="*/ 40 h 199"/>
                <a:gd name="T6" fmla="*/ 192 w 273"/>
                <a:gd name="T7" fmla="*/ 30 h 199"/>
                <a:gd name="T8" fmla="*/ 100 w 273"/>
                <a:gd name="T9" fmla="*/ 14 h 199"/>
                <a:gd name="T10" fmla="*/ 28 w 273"/>
                <a:gd name="T11" fmla="*/ 14 h 199"/>
                <a:gd name="T12" fmla="*/ 4 w 273"/>
                <a:gd name="T13" fmla="*/ 50 h 199"/>
                <a:gd name="T14" fmla="*/ 0 w 273"/>
                <a:gd name="T15" fmla="*/ 88 h 199"/>
                <a:gd name="T16" fmla="*/ 2 w 273"/>
                <a:gd name="T17" fmla="*/ 112 h 199"/>
                <a:gd name="T18" fmla="*/ 98 w 273"/>
                <a:gd name="T19" fmla="*/ 156 h 199"/>
                <a:gd name="T20" fmla="*/ 264 w 273"/>
                <a:gd name="T21" fmla="*/ 199 h 199"/>
                <a:gd name="T22" fmla="*/ 250 w 273"/>
                <a:gd name="T23" fmla="*/ 175 h 199"/>
                <a:gd name="T24" fmla="*/ 252 w 273"/>
                <a:gd name="T25" fmla="*/ 159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3" h="199">
                  <a:moveTo>
                    <a:pt x="252" y="159"/>
                  </a:moveTo>
                  <a:cubicBezTo>
                    <a:pt x="234" y="143"/>
                    <a:pt x="273" y="107"/>
                    <a:pt x="258" y="87"/>
                  </a:cubicBezTo>
                  <a:cubicBezTo>
                    <a:pt x="253" y="80"/>
                    <a:pt x="263" y="45"/>
                    <a:pt x="258" y="40"/>
                  </a:cubicBezTo>
                  <a:cubicBezTo>
                    <a:pt x="254" y="36"/>
                    <a:pt x="196" y="31"/>
                    <a:pt x="192" y="30"/>
                  </a:cubicBezTo>
                  <a:cubicBezTo>
                    <a:pt x="162" y="23"/>
                    <a:pt x="131" y="18"/>
                    <a:pt x="100" y="14"/>
                  </a:cubicBezTo>
                  <a:cubicBezTo>
                    <a:pt x="75" y="15"/>
                    <a:pt x="51" y="0"/>
                    <a:pt x="28" y="14"/>
                  </a:cubicBezTo>
                  <a:cubicBezTo>
                    <a:pt x="19" y="26"/>
                    <a:pt x="9" y="37"/>
                    <a:pt x="4" y="50"/>
                  </a:cubicBezTo>
                  <a:cubicBezTo>
                    <a:pt x="3" y="54"/>
                    <a:pt x="0" y="88"/>
                    <a:pt x="0" y="88"/>
                  </a:cubicBezTo>
                  <a:cubicBezTo>
                    <a:pt x="1" y="96"/>
                    <a:pt x="0" y="104"/>
                    <a:pt x="2" y="112"/>
                  </a:cubicBezTo>
                  <a:cubicBezTo>
                    <a:pt x="12" y="144"/>
                    <a:pt x="71" y="154"/>
                    <a:pt x="98" y="156"/>
                  </a:cubicBezTo>
                  <a:cubicBezTo>
                    <a:pt x="154" y="173"/>
                    <a:pt x="239" y="196"/>
                    <a:pt x="264" y="199"/>
                  </a:cubicBezTo>
                  <a:lnTo>
                    <a:pt x="250" y="175"/>
                  </a:lnTo>
                  <a:cubicBezTo>
                    <a:pt x="250" y="175"/>
                    <a:pt x="252" y="159"/>
                    <a:pt x="252" y="159"/>
                  </a:cubicBez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0740" name="Group 54"/>
            <p:cNvGrpSpPr>
              <a:grpSpLocks/>
            </p:cNvGrpSpPr>
            <p:nvPr/>
          </p:nvGrpSpPr>
          <p:grpSpPr bwMode="auto">
            <a:xfrm>
              <a:off x="1695" y="1495"/>
              <a:ext cx="892" cy="338"/>
              <a:chOff x="3794" y="1501"/>
              <a:chExt cx="892" cy="338"/>
            </a:xfrm>
          </p:grpSpPr>
          <p:sp>
            <p:nvSpPr>
              <p:cNvPr id="30758" name="Oval 55"/>
              <p:cNvSpPr>
                <a:spLocks noChangeArrowheads="1"/>
              </p:cNvSpPr>
              <p:nvPr/>
            </p:nvSpPr>
            <p:spPr bwMode="auto">
              <a:xfrm rot="-596525">
                <a:off x="3794" y="1503"/>
                <a:ext cx="144" cy="336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759" name="Oval 56"/>
              <p:cNvSpPr>
                <a:spLocks noChangeArrowheads="1"/>
              </p:cNvSpPr>
              <p:nvPr/>
            </p:nvSpPr>
            <p:spPr bwMode="auto">
              <a:xfrm rot="798512" flipH="1">
                <a:off x="4542" y="1501"/>
                <a:ext cx="144" cy="336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0741" name="Group 57"/>
            <p:cNvGrpSpPr>
              <a:grpSpLocks/>
            </p:cNvGrpSpPr>
            <p:nvPr/>
          </p:nvGrpSpPr>
          <p:grpSpPr bwMode="auto">
            <a:xfrm>
              <a:off x="1861" y="1735"/>
              <a:ext cx="576" cy="220"/>
              <a:chOff x="3960" y="1741"/>
              <a:chExt cx="576" cy="220"/>
            </a:xfrm>
          </p:grpSpPr>
          <p:sp>
            <p:nvSpPr>
              <p:cNvPr id="30754" name="Freeform 58"/>
              <p:cNvSpPr>
                <a:spLocks/>
              </p:cNvSpPr>
              <p:nvPr/>
            </p:nvSpPr>
            <p:spPr bwMode="auto">
              <a:xfrm>
                <a:off x="3960" y="1741"/>
                <a:ext cx="254" cy="96"/>
              </a:xfrm>
              <a:custGeom>
                <a:avLst/>
                <a:gdLst>
                  <a:gd name="T0" fmla="*/ 0 w 308"/>
                  <a:gd name="T1" fmla="*/ 19 h 116"/>
                  <a:gd name="T2" fmla="*/ 24 w 308"/>
                  <a:gd name="T3" fmla="*/ 9 h 116"/>
                  <a:gd name="T4" fmla="*/ 43 w 308"/>
                  <a:gd name="T5" fmla="*/ 3 h 116"/>
                  <a:gd name="T6" fmla="*/ 74 w 308"/>
                  <a:gd name="T7" fmla="*/ 2 h 116"/>
                  <a:gd name="T8" fmla="*/ 106 w 308"/>
                  <a:gd name="T9" fmla="*/ 2 h 116"/>
                  <a:gd name="T10" fmla="*/ 137 w 308"/>
                  <a:gd name="T11" fmla="*/ 8 h 116"/>
                  <a:gd name="T12" fmla="*/ 162 w 308"/>
                  <a:gd name="T13" fmla="*/ 18 h 116"/>
                  <a:gd name="T14" fmla="*/ 112 w 308"/>
                  <a:gd name="T15" fmla="*/ 65 h 116"/>
                  <a:gd name="T16" fmla="*/ 49 w 308"/>
                  <a:gd name="T17" fmla="*/ 64 h 116"/>
                  <a:gd name="T18" fmla="*/ 21 w 308"/>
                  <a:gd name="T19" fmla="*/ 60 h 116"/>
                  <a:gd name="T20" fmla="*/ 10 w 308"/>
                  <a:gd name="T21" fmla="*/ 57 h 116"/>
                  <a:gd name="T22" fmla="*/ 7 w 308"/>
                  <a:gd name="T23" fmla="*/ 55 h 116"/>
                  <a:gd name="T24" fmla="*/ 2 w 308"/>
                  <a:gd name="T25" fmla="*/ 40 h 116"/>
                  <a:gd name="T26" fmla="*/ 0 w 308"/>
                  <a:gd name="T27" fmla="*/ 19 h 1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8" h="116">
                    <a:moveTo>
                      <a:pt x="0" y="34"/>
                    </a:moveTo>
                    <a:cubicBezTo>
                      <a:pt x="14" y="20"/>
                      <a:pt x="23" y="21"/>
                      <a:pt x="42" y="16"/>
                    </a:cubicBezTo>
                    <a:cubicBezTo>
                      <a:pt x="50" y="14"/>
                      <a:pt x="68" y="9"/>
                      <a:pt x="76" y="6"/>
                    </a:cubicBezTo>
                    <a:cubicBezTo>
                      <a:pt x="94" y="0"/>
                      <a:pt x="113" y="3"/>
                      <a:pt x="132" y="2"/>
                    </a:cubicBezTo>
                    <a:cubicBezTo>
                      <a:pt x="150" y="2"/>
                      <a:pt x="169" y="2"/>
                      <a:pt x="188" y="4"/>
                    </a:cubicBezTo>
                    <a:cubicBezTo>
                      <a:pt x="207" y="6"/>
                      <a:pt x="227" y="9"/>
                      <a:pt x="244" y="14"/>
                    </a:cubicBezTo>
                    <a:cubicBezTo>
                      <a:pt x="259" y="19"/>
                      <a:pt x="275" y="24"/>
                      <a:pt x="288" y="32"/>
                    </a:cubicBezTo>
                    <a:cubicBezTo>
                      <a:pt x="308" y="92"/>
                      <a:pt x="247" y="111"/>
                      <a:pt x="200" y="116"/>
                    </a:cubicBezTo>
                    <a:cubicBezTo>
                      <a:pt x="164" y="115"/>
                      <a:pt x="125" y="114"/>
                      <a:pt x="88" y="112"/>
                    </a:cubicBezTo>
                    <a:lnTo>
                      <a:pt x="36" y="106"/>
                    </a:lnTo>
                    <a:cubicBezTo>
                      <a:pt x="36" y="106"/>
                      <a:pt x="18" y="100"/>
                      <a:pt x="18" y="100"/>
                    </a:cubicBezTo>
                    <a:cubicBezTo>
                      <a:pt x="16" y="99"/>
                      <a:pt x="12" y="98"/>
                      <a:pt x="12" y="98"/>
                    </a:cubicBezTo>
                    <a:cubicBezTo>
                      <a:pt x="9" y="88"/>
                      <a:pt x="4" y="81"/>
                      <a:pt x="2" y="70"/>
                    </a:cubicBezTo>
                    <a:cubicBezTo>
                      <a:pt x="0" y="38"/>
                      <a:pt x="0" y="50"/>
                      <a:pt x="0" y="34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55" name="Freeform 59"/>
              <p:cNvSpPr>
                <a:spLocks/>
              </p:cNvSpPr>
              <p:nvPr/>
            </p:nvSpPr>
            <p:spPr bwMode="auto">
              <a:xfrm flipH="1">
                <a:off x="4282" y="1745"/>
                <a:ext cx="254" cy="96"/>
              </a:xfrm>
              <a:custGeom>
                <a:avLst/>
                <a:gdLst>
                  <a:gd name="T0" fmla="*/ 0 w 308"/>
                  <a:gd name="T1" fmla="*/ 19 h 116"/>
                  <a:gd name="T2" fmla="*/ 24 w 308"/>
                  <a:gd name="T3" fmla="*/ 9 h 116"/>
                  <a:gd name="T4" fmla="*/ 43 w 308"/>
                  <a:gd name="T5" fmla="*/ 3 h 116"/>
                  <a:gd name="T6" fmla="*/ 74 w 308"/>
                  <a:gd name="T7" fmla="*/ 2 h 116"/>
                  <a:gd name="T8" fmla="*/ 106 w 308"/>
                  <a:gd name="T9" fmla="*/ 2 h 116"/>
                  <a:gd name="T10" fmla="*/ 137 w 308"/>
                  <a:gd name="T11" fmla="*/ 8 h 116"/>
                  <a:gd name="T12" fmla="*/ 162 w 308"/>
                  <a:gd name="T13" fmla="*/ 18 h 116"/>
                  <a:gd name="T14" fmla="*/ 112 w 308"/>
                  <a:gd name="T15" fmla="*/ 65 h 116"/>
                  <a:gd name="T16" fmla="*/ 49 w 308"/>
                  <a:gd name="T17" fmla="*/ 64 h 116"/>
                  <a:gd name="T18" fmla="*/ 21 w 308"/>
                  <a:gd name="T19" fmla="*/ 60 h 116"/>
                  <a:gd name="T20" fmla="*/ 10 w 308"/>
                  <a:gd name="T21" fmla="*/ 57 h 116"/>
                  <a:gd name="T22" fmla="*/ 7 w 308"/>
                  <a:gd name="T23" fmla="*/ 55 h 116"/>
                  <a:gd name="T24" fmla="*/ 2 w 308"/>
                  <a:gd name="T25" fmla="*/ 40 h 116"/>
                  <a:gd name="T26" fmla="*/ 0 w 308"/>
                  <a:gd name="T27" fmla="*/ 19 h 1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8" h="116">
                    <a:moveTo>
                      <a:pt x="0" y="34"/>
                    </a:moveTo>
                    <a:cubicBezTo>
                      <a:pt x="14" y="20"/>
                      <a:pt x="23" y="21"/>
                      <a:pt x="42" y="16"/>
                    </a:cubicBezTo>
                    <a:cubicBezTo>
                      <a:pt x="50" y="14"/>
                      <a:pt x="68" y="9"/>
                      <a:pt x="76" y="6"/>
                    </a:cubicBezTo>
                    <a:cubicBezTo>
                      <a:pt x="94" y="0"/>
                      <a:pt x="113" y="3"/>
                      <a:pt x="132" y="2"/>
                    </a:cubicBezTo>
                    <a:cubicBezTo>
                      <a:pt x="150" y="2"/>
                      <a:pt x="169" y="2"/>
                      <a:pt x="188" y="4"/>
                    </a:cubicBezTo>
                    <a:cubicBezTo>
                      <a:pt x="207" y="6"/>
                      <a:pt x="227" y="9"/>
                      <a:pt x="244" y="14"/>
                    </a:cubicBezTo>
                    <a:cubicBezTo>
                      <a:pt x="259" y="19"/>
                      <a:pt x="275" y="24"/>
                      <a:pt x="288" y="32"/>
                    </a:cubicBezTo>
                    <a:cubicBezTo>
                      <a:pt x="308" y="92"/>
                      <a:pt x="247" y="111"/>
                      <a:pt x="200" y="116"/>
                    </a:cubicBezTo>
                    <a:cubicBezTo>
                      <a:pt x="164" y="115"/>
                      <a:pt x="125" y="114"/>
                      <a:pt x="88" y="112"/>
                    </a:cubicBezTo>
                    <a:lnTo>
                      <a:pt x="36" y="106"/>
                    </a:lnTo>
                    <a:cubicBezTo>
                      <a:pt x="36" y="106"/>
                      <a:pt x="18" y="100"/>
                      <a:pt x="18" y="100"/>
                    </a:cubicBezTo>
                    <a:cubicBezTo>
                      <a:pt x="16" y="99"/>
                      <a:pt x="12" y="98"/>
                      <a:pt x="12" y="98"/>
                    </a:cubicBezTo>
                    <a:cubicBezTo>
                      <a:pt x="9" y="88"/>
                      <a:pt x="4" y="81"/>
                      <a:pt x="2" y="70"/>
                    </a:cubicBezTo>
                    <a:cubicBezTo>
                      <a:pt x="0" y="38"/>
                      <a:pt x="0" y="50"/>
                      <a:pt x="0" y="34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56" name="Freeform 60"/>
              <p:cNvSpPr>
                <a:spLocks/>
              </p:cNvSpPr>
              <p:nvPr/>
            </p:nvSpPr>
            <p:spPr bwMode="auto">
              <a:xfrm>
                <a:off x="3973" y="1885"/>
                <a:ext cx="197" cy="75"/>
              </a:xfrm>
              <a:custGeom>
                <a:avLst/>
                <a:gdLst>
                  <a:gd name="T0" fmla="*/ 2 w 239"/>
                  <a:gd name="T1" fmla="*/ 16 h 90"/>
                  <a:gd name="T2" fmla="*/ 74 w 239"/>
                  <a:gd name="T3" fmla="*/ 5 h 90"/>
                  <a:gd name="T4" fmla="*/ 107 w 239"/>
                  <a:gd name="T5" fmla="*/ 1 h 90"/>
                  <a:gd name="T6" fmla="*/ 124 w 239"/>
                  <a:gd name="T7" fmla="*/ 4 h 90"/>
                  <a:gd name="T8" fmla="*/ 134 w 239"/>
                  <a:gd name="T9" fmla="*/ 19 h 90"/>
                  <a:gd name="T10" fmla="*/ 129 w 239"/>
                  <a:gd name="T11" fmla="*/ 41 h 90"/>
                  <a:gd name="T12" fmla="*/ 108 w 239"/>
                  <a:gd name="T13" fmla="*/ 53 h 90"/>
                  <a:gd name="T14" fmla="*/ 40 w 239"/>
                  <a:gd name="T15" fmla="*/ 48 h 90"/>
                  <a:gd name="T16" fmla="*/ 8 w 239"/>
                  <a:gd name="T17" fmla="*/ 42 h 90"/>
                  <a:gd name="T18" fmla="*/ 2 w 239"/>
                  <a:gd name="T19" fmla="*/ 16 h 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9" h="90">
                    <a:moveTo>
                      <a:pt x="5" y="28"/>
                    </a:moveTo>
                    <a:cubicBezTo>
                      <a:pt x="48" y="22"/>
                      <a:pt x="89" y="15"/>
                      <a:pt x="132" y="8"/>
                    </a:cubicBezTo>
                    <a:cubicBezTo>
                      <a:pt x="151" y="8"/>
                      <a:pt x="173" y="0"/>
                      <a:pt x="192" y="1"/>
                    </a:cubicBezTo>
                    <a:cubicBezTo>
                      <a:pt x="200" y="2"/>
                      <a:pt x="222" y="7"/>
                      <a:pt x="222" y="7"/>
                    </a:cubicBezTo>
                    <a:cubicBezTo>
                      <a:pt x="233" y="23"/>
                      <a:pt x="232" y="16"/>
                      <a:pt x="238" y="33"/>
                    </a:cubicBezTo>
                    <a:cubicBezTo>
                      <a:pt x="239" y="35"/>
                      <a:pt x="230" y="71"/>
                      <a:pt x="230" y="71"/>
                    </a:cubicBezTo>
                    <a:cubicBezTo>
                      <a:pt x="200" y="89"/>
                      <a:pt x="227" y="84"/>
                      <a:pt x="193" y="90"/>
                    </a:cubicBezTo>
                    <a:cubicBezTo>
                      <a:pt x="152" y="89"/>
                      <a:pt x="113" y="85"/>
                      <a:pt x="73" y="82"/>
                    </a:cubicBezTo>
                    <a:cubicBezTo>
                      <a:pt x="53" y="77"/>
                      <a:pt x="34" y="74"/>
                      <a:pt x="14" y="72"/>
                    </a:cubicBezTo>
                    <a:cubicBezTo>
                      <a:pt x="9" y="58"/>
                      <a:pt x="0" y="42"/>
                      <a:pt x="5" y="28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57" name="Freeform 61"/>
              <p:cNvSpPr>
                <a:spLocks/>
              </p:cNvSpPr>
              <p:nvPr/>
            </p:nvSpPr>
            <p:spPr bwMode="auto">
              <a:xfrm flipH="1">
                <a:off x="4314" y="1886"/>
                <a:ext cx="197" cy="75"/>
              </a:xfrm>
              <a:custGeom>
                <a:avLst/>
                <a:gdLst>
                  <a:gd name="T0" fmla="*/ 2 w 239"/>
                  <a:gd name="T1" fmla="*/ 16 h 90"/>
                  <a:gd name="T2" fmla="*/ 74 w 239"/>
                  <a:gd name="T3" fmla="*/ 5 h 90"/>
                  <a:gd name="T4" fmla="*/ 107 w 239"/>
                  <a:gd name="T5" fmla="*/ 1 h 90"/>
                  <a:gd name="T6" fmla="*/ 124 w 239"/>
                  <a:gd name="T7" fmla="*/ 4 h 90"/>
                  <a:gd name="T8" fmla="*/ 134 w 239"/>
                  <a:gd name="T9" fmla="*/ 19 h 90"/>
                  <a:gd name="T10" fmla="*/ 129 w 239"/>
                  <a:gd name="T11" fmla="*/ 41 h 90"/>
                  <a:gd name="T12" fmla="*/ 108 w 239"/>
                  <a:gd name="T13" fmla="*/ 53 h 90"/>
                  <a:gd name="T14" fmla="*/ 40 w 239"/>
                  <a:gd name="T15" fmla="*/ 48 h 90"/>
                  <a:gd name="T16" fmla="*/ 8 w 239"/>
                  <a:gd name="T17" fmla="*/ 42 h 90"/>
                  <a:gd name="T18" fmla="*/ 2 w 239"/>
                  <a:gd name="T19" fmla="*/ 16 h 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9" h="90">
                    <a:moveTo>
                      <a:pt x="5" y="28"/>
                    </a:moveTo>
                    <a:cubicBezTo>
                      <a:pt x="48" y="22"/>
                      <a:pt x="89" y="15"/>
                      <a:pt x="132" y="8"/>
                    </a:cubicBezTo>
                    <a:cubicBezTo>
                      <a:pt x="151" y="8"/>
                      <a:pt x="173" y="0"/>
                      <a:pt x="192" y="1"/>
                    </a:cubicBezTo>
                    <a:cubicBezTo>
                      <a:pt x="200" y="2"/>
                      <a:pt x="222" y="7"/>
                      <a:pt x="222" y="7"/>
                    </a:cubicBezTo>
                    <a:cubicBezTo>
                      <a:pt x="233" y="23"/>
                      <a:pt x="232" y="16"/>
                      <a:pt x="238" y="33"/>
                    </a:cubicBezTo>
                    <a:cubicBezTo>
                      <a:pt x="239" y="35"/>
                      <a:pt x="230" y="71"/>
                      <a:pt x="230" y="71"/>
                    </a:cubicBezTo>
                    <a:cubicBezTo>
                      <a:pt x="200" y="89"/>
                      <a:pt x="227" y="84"/>
                      <a:pt x="193" y="90"/>
                    </a:cubicBezTo>
                    <a:cubicBezTo>
                      <a:pt x="152" y="89"/>
                      <a:pt x="113" y="85"/>
                      <a:pt x="73" y="82"/>
                    </a:cubicBezTo>
                    <a:cubicBezTo>
                      <a:pt x="53" y="77"/>
                      <a:pt x="34" y="74"/>
                      <a:pt x="14" y="72"/>
                    </a:cubicBezTo>
                    <a:cubicBezTo>
                      <a:pt x="9" y="58"/>
                      <a:pt x="0" y="42"/>
                      <a:pt x="5" y="28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42" name="Group 62"/>
            <p:cNvGrpSpPr>
              <a:grpSpLocks/>
            </p:cNvGrpSpPr>
            <p:nvPr/>
          </p:nvGrpSpPr>
          <p:grpSpPr bwMode="auto">
            <a:xfrm>
              <a:off x="1723" y="1327"/>
              <a:ext cx="824" cy="200"/>
              <a:chOff x="3822" y="1333"/>
              <a:chExt cx="824" cy="200"/>
            </a:xfrm>
          </p:grpSpPr>
          <p:sp>
            <p:nvSpPr>
              <p:cNvPr id="30752" name="Oval 63"/>
              <p:cNvSpPr>
                <a:spLocks noChangeArrowheads="1"/>
              </p:cNvSpPr>
              <p:nvPr/>
            </p:nvSpPr>
            <p:spPr bwMode="auto">
              <a:xfrm rot="-376098">
                <a:off x="3822" y="1333"/>
                <a:ext cx="96" cy="192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753" name="Oval 64"/>
              <p:cNvSpPr>
                <a:spLocks noChangeArrowheads="1"/>
              </p:cNvSpPr>
              <p:nvPr/>
            </p:nvSpPr>
            <p:spPr bwMode="auto">
              <a:xfrm rot="605688" flipH="1">
                <a:off x="4550" y="1341"/>
                <a:ext cx="96" cy="192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0743" name="Group 65"/>
            <p:cNvGrpSpPr>
              <a:grpSpLocks/>
            </p:cNvGrpSpPr>
            <p:nvPr/>
          </p:nvGrpSpPr>
          <p:grpSpPr bwMode="auto">
            <a:xfrm>
              <a:off x="1817" y="2607"/>
              <a:ext cx="671" cy="115"/>
              <a:chOff x="4060" y="2544"/>
              <a:chExt cx="671" cy="115"/>
            </a:xfrm>
          </p:grpSpPr>
          <p:sp>
            <p:nvSpPr>
              <p:cNvPr id="30750" name="Freeform 66"/>
              <p:cNvSpPr>
                <a:spLocks/>
              </p:cNvSpPr>
              <p:nvPr/>
            </p:nvSpPr>
            <p:spPr bwMode="auto">
              <a:xfrm>
                <a:off x="4392" y="2544"/>
                <a:ext cx="339" cy="115"/>
              </a:xfrm>
              <a:custGeom>
                <a:avLst/>
                <a:gdLst>
                  <a:gd name="T0" fmla="*/ 250 w 339"/>
                  <a:gd name="T1" fmla="*/ 55 h 115"/>
                  <a:gd name="T2" fmla="*/ 334 w 339"/>
                  <a:gd name="T3" fmla="*/ 6 h 115"/>
                  <a:gd name="T4" fmla="*/ 319 w 339"/>
                  <a:gd name="T5" fmla="*/ 50 h 115"/>
                  <a:gd name="T6" fmla="*/ 278 w 339"/>
                  <a:gd name="T7" fmla="*/ 94 h 115"/>
                  <a:gd name="T8" fmla="*/ 210 w 339"/>
                  <a:gd name="T9" fmla="*/ 107 h 115"/>
                  <a:gd name="T10" fmla="*/ 126 w 339"/>
                  <a:gd name="T11" fmla="*/ 114 h 115"/>
                  <a:gd name="T12" fmla="*/ 54 w 339"/>
                  <a:gd name="T13" fmla="*/ 105 h 115"/>
                  <a:gd name="T14" fmla="*/ 8 w 339"/>
                  <a:gd name="T15" fmla="*/ 87 h 115"/>
                  <a:gd name="T16" fmla="*/ 3 w 339"/>
                  <a:gd name="T17" fmla="*/ 43 h 115"/>
                  <a:gd name="T18" fmla="*/ 59 w 339"/>
                  <a:gd name="T19" fmla="*/ 66 h 115"/>
                  <a:gd name="T20" fmla="*/ 98 w 339"/>
                  <a:gd name="T21" fmla="*/ 67 h 115"/>
                  <a:gd name="T22" fmla="*/ 150 w 339"/>
                  <a:gd name="T23" fmla="*/ 65 h 115"/>
                  <a:gd name="T24" fmla="*/ 250 w 339"/>
                  <a:gd name="T25" fmla="*/ 55 h 1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9" h="115">
                    <a:moveTo>
                      <a:pt x="250" y="55"/>
                    </a:moveTo>
                    <a:cubicBezTo>
                      <a:pt x="260" y="56"/>
                      <a:pt x="327" y="0"/>
                      <a:pt x="334" y="6"/>
                    </a:cubicBezTo>
                    <a:cubicBezTo>
                      <a:pt x="339" y="10"/>
                      <a:pt x="319" y="50"/>
                      <a:pt x="319" y="50"/>
                    </a:cubicBezTo>
                    <a:cubicBezTo>
                      <a:pt x="319" y="57"/>
                      <a:pt x="294" y="86"/>
                      <a:pt x="278" y="94"/>
                    </a:cubicBezTo>
                    <a:cubicBezTo>
                      <a:pt x="259" y="105"/>
                      <a:pt x="235" y="105"/>
                      <a:pt x="210" y="107"/>
                    </a:cubicBezTo>
                    <a:cubicBezTo>
                      <a:pt x="184" y="109"/>
                      <a:pt x="158" y="115"/>
                      <a:pt x="126" y="114"/>
                    </a:cubicBezTo>
                    <a:cubicBezTo>
                      <a:pt x="100" y="114"/>
                      <a:pt x="74" y="109"/>
                      <a:pt x="54" y="105"/>
                    </a:cubicBezTo>
                    <a:cubicBezTo>
                      <a:pt x="34" y="101"/>
                      <a:pt x="16" y="97"/>
                      <a:pt x="8" y="87"/>
                    </a:cubicBezTo>
                    <a:cubicBezTo>
                      <a:pt x="9" y="76"/>
                      <a:pt x="0" y="53"/>
                      <a:pt x="3" y="43"/>
                    </a:cubicBezTo>
                    <a:cubicBezTo>
                      <a:pt x="6" y="36"/>
                      <a:pt x="52" y="66"/>
                      <a:pt x="59" y="66"/>
                    </a:cubicBezTo>
                    <a:cubicBezTo>
                      <a:pt x="74" y="67"/>
                      <a:pt x="84" y="67"/>
                      <a:pt x="98" y="67"/>
                    </a:cubicBezTo>
                    <a:cubicBezTo>
                      <a:pt x="113" y="66"/>
                      <a:pt x="125" y="68"/>
                      <a:pt x="150" y="65"/>
                    </a:cubicBezTo>
                    <a:cubicBezTo>
                      <a:pt x="189" y="66"/>
                      <a:pt x="211" y="61"/>
                      <a:pt x="250" y="55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51" name="Freeform 67"/>
              <p:cNvSpPr>
                <a:spLocks/>
              </p:cNvSpPr>
              <p:nvPr/>
            </p:nvSpPr>
            <p:spPr bwMode="auto">
              <a:xfrm flipH="1">
                <a:off x="4060" y="2553"/>
                <a:ext cx="305" cy="103"/>
              </a:xfrm>
              <a:custGeom>
                <a:avLst/>
                <a:gdLst>
                  <a:gd name="T0" fmla="*/ 182 w 339"/>
                  <a:gd name="T1" fmla="*/ 39 h 115"/>
                  <a:gd name="T2" fmla="*/ 244 w 339"/>
                  <a:gd name="T3" fmla="*/ 4 h 115"/>
                  <a:gd name="T4" fmla="*/ 232 w 339"/>
                  <a:gd name="T5" fmla="*/ 36 h 115"/>
                  <a:gd name="T6" fmla="*/ 202 w 339"/>
                  <a:gd name="T7" fmla="*/ 67 h 115"/>
                  <a:gd name="T8" fmla="*/ 153 w 339"/>
                  <a:gd name="T9" fmla="*/ 77 h 115"/>
                  <a:gd name="T10" fmla="*/ 92 w 339"/>
                  <a:gd name="T11" fmla="*/ 82 h 115"/>
                  <a:gd name="T12" fmla="*/ 40 w 339"/>
                  <a:gd name="T13" fmla="*/ 75 h 115"/>
                  <a:gd name="T14" fmla="*/ 5 w 339"/>
                  <a:gd name="T15" fmla="*/ 63 h 115"/>
                  <a:gd name="T16" fmla="*/ 3 w 339"/>
                  <a:gd name="T17" fmla="*/ 31 h 115"/>
                  <a:gd name="T18" fmla="*/ 43 w 339"/>
                  <a:gd name="T19" fmla="*/ 47 h 115"/>
                  <a:gd name="T20" fmla="*/ 71 w 339"/>
                  <a:gd name="T21" fmla="*/ 48 h 115"/>
                  <a:gd name="T22" fmla="*/ 109 w 339"/>
                  <a:gd name="T23" fmla="*/ 47 h 115"/>
                  <a:gd name="T24" fmla="*/ 182 w 339"/>
                  <a:gd name="T25" fmla="*/ 39 h 1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9" h="115">
                    <a:moveTo>
                      <a:pt x="250" y="55"/>
                    </a:moveTo>
                    <a:cubicBezTo>
                      <a:pt x="260" y="56"/>
                      <a:pt x="327" y="0"/>
                      <a:pt x="334" y="6"/>
                    </a:cubicBezTo>
                    <a:cubicBezTo>
                      <a:pt x="339" y="10"/>
                      <a:pt x="319" y="50"/>
                      <a:pt x="319" y="50"/>
                    </a:cubicBezTo>
                    <a:cubicBezTo>
                      <a:pt x="319" y="57"/>
                      <a:pt x="294" y="86"/>
                      <a:pt x="278" y="94"/>
                    </a:cubicBezTo>
                    <a:cubicBezTo>
                      <a:pt x="259" y="105"/>
                      <a:pt x="235" y="105"/>
                      <a:pt x="210" y="107"/>
                    </a:cubicBezTo>
                    <a:cubicBezTo>
                      <a:pt x="184" y="109"/>
                      <a:pt x="158" y="115"/>
                      <a:pt x="126" y="114"/>
                    </a:cubicBezTo>
                    <a:cubicBezTo>
                      <a:pt x="100" y="114"/>
                      <a:pt x="74" y="109"/>
                      <a:pt x="54" y="105"/>
                    </a:cubicBezTo>
                    <a:cubicBezTo>
                      <a:pt x="34" y="101"/>
                      <a:pt x="16" y="97"/>
                      <a:pt x="8" y="87"/>
                    </a:cubicBezTo>
                    <a:cubicBezTo>
                      <a:pt x="9" y="76"/>
                      <a:pt x="0" y="53"/>
                      <a:pt x="3" y="43"/>
                    </a:cubicBezTo>
                    <a:cubicBezTo>
                      <a:pt x="6" y="36"/>
                      <a:pt x="52" y="66"/>
                      <a:pt x="59" y="66"/>
                    </a:cubicBezTo>
                    <a:cubicBezTo>
                      <a:pt x="74" y="67"/>
                      <a:pt x="84" y="67"/>
                      <a:pt x="98" y="67"/>
                    </a:cubicBezTo>
                    <a:cubicBezTo>
                      <a:pt x="113" y="66"/>
                      <a:pt x="125" y="68"/>
                      <a:pt x="150" y="65"/>
                    </a:cubicBezTo>
                    <a:cubicBezTo>
                      <a:pt x="189" y="66"/>
                      <a:pt x="211" y="61"/>
                      <a:pt x="250" y="55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44" name="Group 68"/>
            <p:cNvGrpSpPr>
              <a:grpSpLocks/>
            </p:cNvGrpSpPr>
            <p:nvPr/>
          </p:nvGrpSpPr>
          <p:grpSpPr bwMode="auto">
            <a:xfrm>
              <a:off x="1809" y="2518"/>
              <a:ext cx="693" cy="132"/>
              <a:chOff x="4052" y="2496"/>
              <a:chExt cx="693" cy="132"/>
            </a:xfrm>
          </p:grpSpPr>
          <p:sp>
            <p:nvSpPr>
              <p:cNvPr id="30748" name="Freeform 69"/>
              <p:cNvSpPr>
                <a:spLocks/>
              </p:cNvSpPr>
              <p:nvPr/>
            </p:nvSpPr>
            <p:spPr bwMode="auto">
              <a:xfrm>
                <a:off x="4052" y="2500"/>
                <a:ext cx="295" cy="128"/>
              </a:xfrm>
              <a:custGeom>
                <a:avLst/>
                <a:gdLst>
                  <a:gd name="T0" fmla="*/ 295 w 295"/>
                  <a:gd name="T1" fmla="*/ 102 h 128"/>
                  <a:gd name="T2" fmla="*/ 195 w 295"/>
                  <a:gd name="T3" fmla="*/ 128 h 128"/>
                  <a:gd name="T4" fmla="*/ 103 w 295"/>
                  <a:gd name="T5" fmla="*/ 116 h 128"/>
                  <a:gd name="T6" fmla="*/ 73 w 295"/>
                  <a:gd name="T7" fmla="*/ 104 h 128"/>
                  <a:gd name="T8" fmla="*/ 61 w 295"/>
                  <a:gd name="T9" fmla="*/ 100 h 128"/>
                  <a:gd name="T10" fmla="*/ 39 w 295"/>
                  <a:gd name="T11" fmla="*/ 76 h 128"/>
                  <a:gd name="T12" fmla="*/ 23 w 295"/>
                  <a:gd name="T13" fmla="*/ 58 h 128"/>
                  <a:gd name="T14" fmla="*/ 9 w 295"/>
                  <a:gd name="T15" fmla="*/ 42 h 128"/>
                  <a:gd name="T16" fmla="*/ 1 w 295"/>
                  <a:gd name="T17" fmla="*/ 24 h 128"/>
                  <a:gd name="T18" fmla="*/ 3 w 295"/>
                  <a:gd name="T19" fmla="*/ 6 h 128"/>
                  <a:gd name="T20" fmla="*/ 21 w 295"/>
                  <a:gd name="T21" fmla="*/ 0 h 128"/>
                  <a:gd name="T22" fmla="*/ 39 w 295"/>
                  <a:gd name="T23" fmla="*/ 4 h 128"/>
                  <a:gd name="T24" fmla="*/ 71 w 295"/>
                  <a:gd name="T25" fmla="*/ 42 h 128"/>
                  <a:gd name="T26" fmla="*/ 101 w 295"/>
                  <a:gd name="T27" fmla="*/ 60 h 128"/>
                  <a:gd name="T28" fmla="*/ 295 w 295"/>
                  <a:gd name="T29" fmla="*/ 102 h 1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95" h="128">
                    <a:moveTo>
                      <a:pt x="295" y="102"/>
                    </a:moveTo>
                    <a:cubicBezTo>
                      <a:pt x="266" y="121"/>
                      <a:pt x="229" y="121"/>
                      <a:pt x="195" y="128"/>
                    </a:cubicBezTo>
                    <a:cubicBezTo>
                      <a:pt x="152" y="127"/>
                      <a:pt x="137" y="127"/>
                      <a:pt x="103" y="116"/>
                    </a:cubicBezTo>
                    <a:cubicBezTo>
                      <a:pt x="93" y="113"/>
                      <a:pt x="83" y="107"/>
                      <a:pt x="73" y="104"/>
                    </a:cubicBezTo>
                    <a:cubicBezTo>
                      <a:pt x="69" y="103"/>
                      <a:pt x="61" y="100"/>
                      <a:pt x="61" y="100"/>
                    </a:cubicBezTo>
                    <a:cubicBezTo>
                      <a:pt x="57" y="94"/>
                      <a:pt x="43" y="80"/>
                      <a:pt x="39" y="76"/>
                    </a:cubicBezTo>
                    <a:cubicBezTo>
                      <a:pt x="34" y="71"/>
                      <a:pt x="23" y="58"/>
                      <a:pt x="23" y="58"/>
                    </a:cubicBezTo>
                    <a:cubicBezTo>
                      <a:pt x="14" y="44"/>
                      <a:pt x="19" y="49"/>
                      <a:pt x="9" y="42"/>
                    </a:cubicBezTo>
                    <a:cubicBezTo>
                      <a:pt x="5" y="37"/>
                      <a:pt x="1" y="24"/>
                      <a:pt x="1" y="24"/>
                    </a:cubicBezTo>
                    <a:cubicBezTo>
                      <a:pt x="2" y="18"/>
                      <a:pt x="0" y="11"/>
                      <a:pt x="3" y="6"/>
                    </a:cubicBezTo>
                    <a:cubicBezTo>
                      <a:pt x="6" y="1"/>
                      <a:pt x="21" y="0"/>
                      <a:pt x="21" y="0"/>
                    </a:cubicBezTo>
                    <a:cubicBezTo>
                      <a:pt x="27" y="1"/>
                      <a:pt x="35" y="0"/>
                      <a:pt x="39" y="4"/>
                    </a:cubicBezTo>
                    <a:cubicBezTo>
                      <a:pt x="50" y="15"/>
                      <a:pt x="55" y="37"/>
                      <a:pt x="71" y="42"/>
                    </a:cubicBezTo>
                    <a:cubicBezTo>
                      <a:pt x="79" y="50"/>
                      <a:pt x="90" y="56"/>
                      <a:pt x="101" y="60"/>
                    </a:cubicBezTo>
                    <a:cubicBezTo>
                      <a:pt x="140" y="99"/>
                      <a:pt x="248" y="111"/>
                      <a:pt x="295" y="102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749" name="Freeform 70"/>
              <p:cNvSpPr>
                <a:spLocks/>
              </p:cNvSpPr>
              <p:nvPr/>
            </p:nvSpPr>
            <p:spPr bwMode="auto">
              <a:xfrm>
                <a:off x="4433" y="2496"/>
                <a:ext cx="312" cy="130"/>
              </a:xfrm>
              <a:custGeom>
                <a:avLst/>
                <a:gdLst>
                  <a:gd name="T0" fmla="*/ 0 w 312"/>
                  <a:gd name="T1" fmla="*/ 104 h 130"/>
                  <a:gd name="T2" fmla="*/ 116 w 312"/>
                  <a:gd name="T3" fmla="*/ 130 h 130"/>
                  <a:gd name="T4" fmla="*/ 208 w 312"/>
                  <a:gd name="T5" fmla="*/ 117 h 130"/>
                  <a:gd name="T6" fmla="*/ 238 w 312"/>
                  <a:gd name="T7" fmla="*/ 105 h 130"/>
                  <a:gd name="T8" fmla="*/ 250 w 312"/>
                  <a:gd name="T9" fmla="*/ 100 h 130"/>
                  <a:gd name="T10" fmla="*/ 294 w 312"/>
                  <a:gd name="T11" fmla="*/ 74 h 130"/>
                  <a:gd name="T12" fmla="*/ 302 w 312"/>
                  <a:gd name="T13" fmla="*/ 56 h 130"/>
                  <a:gd name="T14" fmla="*/ 308 w 312"/>
                  <a:gd name="T15" fmla="*/ 38 h 130"/>
                  <a:gd name="T16" fmla="*/ 309 w 312"/>
                  <a:gd name="T17" fmla="*/ 24 h 130"/>
                  <a:gd name="T18" fmla="*/ 307 w 312"/>
                  <a:gd name="T19" fmla="*/ 6 h 130"/>
                  <a:gd name="T20" fmla="*/ 289 w 312"/>
                  <a:gd name="T21" fmla="*/ 0 h 130"/>
                  <a:gd name="T22" fmla="*/ 271 w 312"/>
                  <a:gd name="T23" fmla="*/ 4 h 130"/>
                  <a:gd name="T24" fmla="*/ 239 w 312"/>
                  <a:gd name="T25" fmla="*/ 43 h 130"/>
                  <a:gd name="T26" fmla="*/ 209 w 312"/>
                  <a:gd name="T27" fmla="*/ 61 h 130"/>
                  <a:gd name="T28" fmla="*/ 0 w 312"/>
                  <a:gd name="T29" fmla="*/ 104 h 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12" h="130">
                    <a:moveTo>
                      <a:pt x="0" y="104"/>
                    </a:moveTo>
                    <a:cubicBezTo>
                      <a:pt x="29" y="123"/>
                      <a:pt x="82" y="123"/>
                      <a:pt x="116" y="130"/>
                    </a:cubicBezTo>
                    <a:cubicBezTo>
                      <a:pt x="159" y="129"/>
                      <a:pt x="174" y="128"/>
                      <a:pt x="208" y="117"/>
                    </a:cubicBezTo>
                    <a:cubicBezTo>
                      <a:pt x="218" y="114"/>
                      <a:pt x="228" y="108"/>
                      <a:pt x="238" y="105"/>
                    </a:cubicBezTo>
                    <a:cubicBezTo>
                      <a:pt x="242" y="104"/>
                      <a:pt x="250" y="100"/>
                      <a:pt x="250" y="100"/>
                    </a:cubicBezTo>
                    <a:cubicBezTo>
                      <a:pt x="254" y="94"/>
                      <a:pt x="290" y="78"/>
                      <a:pt x="294" y="74"/>
                    </a:cubicBezTo>
                    <a:cubicBezTo>
                      <a:pt x="299" y="69"/>
                      <a:pt x="302" y="56"/>
                      <a:pt x="302" y="56"/>
                    </a:cubicBezTo>
                    <a:cubicBezTo>
                      <a:pt x="311" y="42"/>
                      <a:pt x="298" y="45"/>
                      <a:pt x="308" y="38"/>
                    </a:cubicBezTo>
                    <a:cubicBezTo>
                      <a:pt x="312" y="33"/>
                      <a:pt x="309" y="24"/>
                      <a:pt x="309" y="24"/>
                    </a:cubicBezTo>
                    <a:cubicBezTo>
                      <a:pt x="308" y="18"/>
                      <a:pt x="310" y="11"/>
                      <a:pt x="307" y="6"/>
                    </a:cubicBezTo>
                    <a:cubicBezTo>
                      <a:pt x="304" y="1"/>
                      <a:pt x="289" y="0"/>
                      <a:pt x="289" y="0"/>
                    </a:cubicBezTo>
                    <a:cubicBezTo>
                      <a:pt x="283" y="1"/>
                      <a:pt x="275" y="0"/>
                      <a:pt x="271" y="4"/>
                    </a:cubicBezTo>
                    <a:cubicBezTo>
                      <a:pt x="260" y="15"/>
                      <a:pt x="255" y="37"/>
                      <a:pt x="239" y="43"/>
                    </a:cubicBezTo>
                    <a:cubicBezTo>
                      <a:pt x="231" y="51"/>
                      <a:pt x="220" y="57"/>
                      <a:pt x="209" y="61"/>
                    </a:cubicBezTo>
                    <a:cubicBezTo>
                      <a:pt x="171" y="100"/>
                      <a:pt x="47" y="113"/>
                      <a:pt x="0" y="104"/>
                    </a:cubicBez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45" name="Group 72"/>
            <p:cNvGrpSpPr>
              <a:grpSpLocks/>
            </p:cNvGrpSpPr>
            <p:nvPr/>
          </p:nvGrpSpPr>
          <p:grpSpPr bwMode="auto">
            <a:xfrm>
              <a:off x="4464" y="1497"/>
              <a:ext cx="645" cy="147"/>
              <a:chOff x="1344" y="1497"/>
              <a:chExt cx="645" cy="147"/>
            </a:xfrm>
          </p:grpSpPr>
          <p:sp>
            <p:nvSpPr>
              <p:cNvPr id="30746" name="Oval 73"/>
              <p:cNvSpPr>
                <a:spLocks noChangeArrowheads="1"/>
              </p:cNvSpPr>
              <p:nvPr/>
            </p:nvSpPr>
            <p:spPr bwMode="auto">
              <a:xfrm rot="1512865">
                <a:off x="1344" y="1497"/>
                <a:ext cx="288" cy="144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747" name="Oval 74"/>
              <p:cNvSpPr>
                <a:spLocks noChangeArrowheads="1"/>
              </p:cNvSpPr>
              <p:nvPr/>
            </p:nvSpPr>
            <p:spPr bwMode="auto">
              <a:xfrm rot="-1316922">
                <a:off x="1701" y="1500"/>
                <a:ext cx="288" cy="144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9294" name="Text Box 78"/>
          <p:cNvSpPr txBox="1">
            <a:spLocks noChangeArrowheads="1"/>
          </p:cNvSpPr>
          <p:nvPr/>
        </p:nvSpPr>
        <p:spPr bwMode="auto">
          <a:xfrm>
            <a:off x="4500563" y="6075363"/>
            <a:ext cx="3825875" cy="36988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27509B"/>
                </a:solidFill>
              </a:rPr>
              <a:t>Zusätzliche Regionen beim Mann</a:t>
            </a:r>
          </a:p>
        </p:txBody>
      </p:sp>
      <p:sp>
        <p:nvSpPr>
          <p:cNvPr id="9295" name="Text Box 79"/>
          <p:cNvSpPr txBox="1">
            <a:spLocks noChangeArrowheads="1"/>
          </p:cNvSpPr>
          <p:nvPr/>
        </p:nvSpPr>
        <p:spPr bwMode="auto">
          <a:xfrm>
            <a:off x="919163" y="6075363"/>
            <a:ext cx="3378200" cy="36988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800" b="1" dirty="0">
                <a:solidFill>
                  <a:srgbClr val="27509B"/>
                </a:solidFill>
              </a:rPr>
              <a:t>Für beide Geschlechter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4" grpId="0" animBg="1"/>
      <p:bldP spid="92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720725" y="60198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596188" y="6019800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>
                <a:solidFill>
                  <a:srgbClr val="C00000"/>
                </a:solidFill>
              </a:rPr>
              <a:t>nachher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Lovehandles</a:t>
            </a: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Unterbauch</a:t>
            </a:r>
            <a:b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37 J., 1 Behandlung, -7 cm</a:t>
            </a:r>
            <a:endParaRPr lang="de-DE" sz="2400" b="1" dirty="0" smtClean="0">
              <a:solidFill>
                <a:srgbClr val="27509B"/>
              </a:solidFill>
            </a:endParaRPr>
          </a:p>
        </p:txBody>
      </p:sp>
      <p:pic>
        <p:nvPicPr>
          <p:cNvPr id="15" name="Picture 3" descr="1IMG_000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525" y="2349500"/>
            <a:ext cx="2586038" cy="2087563"/>
          </a:xfr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6" descr="micro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225" y="2349500"/>
            <a:ext cx="2657475" cy="2063750"/>
          </a:xfr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 descr="3IMG_000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5064" y="4653137"/>
            <a:ext cx="2596551" cy="1914352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5" descr="4IMG_000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5" y="4652963"/>
            <a:ext cx="2695575" cy="1914525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73175"/>
            <a:ext cx="9144000" cy="1219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Unterbauch</a:t>
            </a:r>
            <a:r>
              <a:rPr lang="de-DE" sz="4000" dirty="0" smtClean="0">
                <a:solidFill>
                  <a:srgbClr val="FF0000"/>
                </a:solidFill>
              </a:rPr>
              <a:t/>
            </a:r>
            <a:br>
              <a:rPr lang="de-DE" sz="4000" dirty="0" smtClean="0">
                <a:solidFill>
                  <a:srgbClr val="FF0000"/>
                </a:solidFill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</a:t>
            </a:r>
            <a:endParaRPr lang="de-DE" sz="2400" dirty="0" smtClean="0">
              <a:solidFill>
                <a:srgbClr val="27509B"/>
              </a:solidFill>
            </a:endParaRPr>
          </a:p>
        </p:txBody>
      </p:sp>
      <p:pic>
        <p:nvPicPr>
          <p:cNvPr id="331791" name="Picture 15" descr="IMG_35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2447925" cy="1836738"/>
          </a:xfrm>
          <a:prstGeom prst="rect">
            <a:avLst/>
          </a:prstGeom>
          <a:solidFill>
            <a:srgbClr val="27509B"/>
          </a:solidFill>
          <a:ln w="6350">
            <a:solidFill>
              <a:srgbClr val="27509B"/>
            </a:solidFill>
            <a:miter lim="800000"/>
            <a:headEnd/>
            <a:tailEnd/>
          </a:ln>
          <a:extLst/>
        </p:spPr>
      </p:pic>
      <p:pic>
        <p:nvPicPr>
          <p:cNvPr id="331792" name="Picture 16" descr="IMG_22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2520950"/>
            <a:ext cx="2374900" cy="1781175"/>
          </a:xfrm>
          <a:prstGeom prst="rect">
            <a:avLst/>
          </a:prstGeom>
          <a:solidFill>
            <a:srgbClr val="27509B"/>
          </a:solidFill>
          <a:ln w="6350">
            <a:solidFill>
              <a:srgbClr val="27509B"/>
            </a:solidFill>
            <a:miter lim="800000"/>
            <a:headEnd/>
            <a:tailEnd/>
          </a:ln>
          <a:extLst/>
        </p:spPr>
      </p:pic>
      <p:pic>
        <p:nvPicPr>
          <p:cNvPr id="331793" name="Picture 17" descr="IMG_16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2488" y="4559300"/>
            <a:ext cx="2376487" cy="1782763"/>
          </a:xfrm>
          <a:prstGeom prst="rect">
            <a:avLst/>
          </a:prstGeom>
          <a:solidFill>
            <a:srgbClr val="27509B"/>
          </a:solidFill>
          <a:ln w="6350">
            <a:solidFill>
              <a:srgbClr val="27509B"/>
            </a:solidFill>
            <a:miter lim="800000"/>
            <a:headEnd/>
            <a:tailEnd/>
          </a:ln>
          <a:extLst/>
        </p:spPr>
      </p:pic>
      <p:pic>
        <p:nvPicPr>
          <p:cNvPr id="331794" name="Picture 18" descr="IMG_35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4559300"/>
            <a:ext cx="2414588" cy="1811338"/>
          </a:xfrm>
          <a:prstGeom prst="rect">
            <a:avLst/>
          </a:prstGeom>
          <a:solidFill>
            <a:srgbClr val="27509B"/>
          </a:solidFill>
          <a:ln w="6350">
            <a:solidFill>
              <a:srgbClr val="27509B"/>
            </a:solidFill>
            <a:miter lim="800000"/>
            <a:headEnd/>
            <a:tailEnd/>
          </a:ln>
          <a:extLst/>
        </p:spPr>
      </p:pic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993775" y="59309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7451725" y="5930900"/>
            <a:ext cx="1081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>
                <a:solidFill>
                  <a:srgbClr val="C00000"/>
                </a:solidFill>
              </a:rPr>
              <a:t>nachher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5" grpId="0" autoUpdateAnimBg="0"/>
      <p:bldP spid="33179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/>
              <a:t>Unterbauch</a:t>
            </a:r>
            <a:endParaRPr lang="de-DE" sz="1600" b="1" dirty="0"/>
          </a:p>
        </p:txBody>
      </p:sp>
      <p:pic>
        <p:nvPicPr>
          <p:cNvPr id="468996" name="Picture 4" descr="Lipodissolve%203%20after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790" y="2320506"/>
            <a:ext cx="3439626" cy="3570622"/>
          </a:xfrm>
          <a:prstGeom prst="rect">
            <a:avLst/>
          </a:prstGeom>
          <a:ln w="6350">
            <a:solidFill>
              <a:srgbClr val="27509B"/>
            </a:solidFill>
          </a:ln>
          <a:effectLst/>
        </p:spPr>
      </p:pic>
      <p:pic>
        <p:nvPicPr>
          <p:cNvPr id="468995" name="Picture 3" descr="Lipodissolve%203%20befor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1417" y="2348880"/>
            <a:ext cx="3423813" cy="3537649"/>
          </a:xfrm>
          <a:prstGeom prst="rect">
            <a:avLst/>
          </a:prstGeom>
          <a:ln w="6350">
            <a:solidFill>
              <a:srgbClr val="27509B"/>
            </a:solidFill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9592" y="6083448"/>
            <a:ext cx="3456384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 Therapie-Beginn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860032" y="6083448"/>
            <a:ext cx="3456384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Nach zwei Sitzungen</a:t>
            </a:r>
          </a:p>
        </p:txBody>
      </p:sp>
    </p:spTree>
    <p:extLst>
      <p:ext uri="{BB962C8B-B14F-4D97-AF65-F5344CB8AC3E}">
        <p14:creationId xmlns:p14="http://schemas.microsoft.com/office/powerpoint/2010/main" val="4162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8" name="Picture 20" descr="slide0008_image04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203450"/>
            <a:ext cx="3455988" cy="2233613"/>
          </a:xfrm>
          <a:prstGeom prst="rect">
            <a:avLst/>
          </a:prstGeom>
          <a:noFill/>
          <a:ln w="952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9" name="Picture 21" descr="slide0008_image0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03450"/>
            <a:ext cx="3251200" cy="2233613"/>
          </a:xfrm>
          <a:prstGeom prst="rect">
            <a:avLst/>
          </a:prstGeom>
          <a:noFill/>
          <a:ln w="952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52513"/>
            <a:ext cx="8229600" cy="6508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Lipom</a:t>
            </a:r>
            <a:b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44 J. - 10ml PPC (3x)</a:t>
            </a:r>
            <a:endParaRPr lang="de-DE" sz="2400" dirty="0" smtClean="0">
              <a:solidFill>
                <a:srgbClr val="27509B"/>
              </a:solidFill>
            </a:endParaRPr>
          </a:p>
        </p:txBody>
      </p:sp>
      <p:pic>
        <p:nvPicPr>
          <p:cNvPr id="63511" name="Picture 23" descr="slide0008_image0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4572000" y="4564063"/>
            <a:ext cx="3240088" cy="2105025"/>
          </a:xfrm>
          <a:prstGeom prst="rect">
            <a:avLst/>
          </a:prstGeom>
          <a:noFill/>
          <a:ln w="952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2" name="Picture 24" descr="slide0008_image04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4564063"/>
            <a:ext cx="3455988" cy="2105025"/>
          </a:xfrm>
          <a:prstGeom prst="rect">
            <a:avLst/>
          </a:prstGeom>
          <a:noFill/>
          <a:ln w="952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3154363" y="2274888"/>
            <a:ext cx="1201737" cy="366712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C00000"/>
                </a:solidFill>
                <a:ea typeface="ＭＳ Ｐゴシック" pitchFamily="1" charset="-128"/>
              </a:rPr>
              <a:t>29.4.2004</a:t>
            </a: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6516688" y="4652963"/>
            <a:ext cx="1201737" cy="366712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C00000"/>
                </a:solidFill>
                <a:ea typeface="ＭＳ Ｐゴシック" pitchFamily="1" charset="-128"/>
              </a:rPr>
              <a:t>18.4.2006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3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3" grpId="0" animBg="1" autoUpdateAnimBg="0"/>
      <p:bldP spid="6351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414463"/>
            <a:ext cx="9144000" cy="935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vordere Achselfalte und </a:t>
            </a:r>
            <a:r>
              <a:rPr lang="de-DE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Tricepsregion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38 J. - eine Behandlung</a:t>
            </a:r>
            <a:endParaRPr lang="de-DE" sz="2400" dirty="0" smtClean="0">
              <a:solidFill>
                <a:srgbClr val="27509B"/>
              </a:solidFill>
            </a:endParaRPr>
          </a:p>
        </p:txBody>
      </p:sp>
      <p:pic>
        <p:nvPicPr>
          <p:cNvPr id="356356" name="Picture 4" descr="micro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781300"/>
            <a:ext cx="3865562" cy="2951163"/>
          </a:xfr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6357" name="Text Box 5"/>
          <p:cNvSpPr txBox="1">
            <a:spLocks noChangeArrowheads="1"/>
          </p:cNvSpPr>
          <p:nvPr/>
        </p:nvSpPr>
        <p:spPr bwMode="auto">
          <a:xfrm>
            <a:off x="646236" y="6022975"/>
            <a:ext cx="3657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 Therapie-Beginn</a:t>
            </a:r>
          </a:p>
        </p:txBody>
      </p:sp>
      <p:sp>
        <p:nvSpPr>
          <p:cNvPr id="356358" name="Text Box 6"/>
          <p:cNvSpPr txBox="1">
            <a:spLocks noChangeArrowheads="1"/>
          </p:cNvSpPr>
          <p:nvPr/>
        </p:nvSpPr>
        <p:spPr bwMode="auto">
          <a:xfrm>
            <a:off x="4788024" y="6022975"/>
            <a:ext cx="3810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Nach einer Sitzung</a:t>
            </a:r>
          </a:p>
        </p:txBody>
      </p:sp>
      <p:pic>
        <p:nvPicPr>
          <p:cNvPr id="9218" name="Picture 2" descr="D:\Ulli\Lipolyse\Praesentation_Vorher_Nachher\ Folder\Satz2\Arm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18" y="2780928"/>
            <a:ext cx="3996636" cy="2946672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7" grpId="0"/>
      <p:bldP spid="3563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19200"/>
            <a:ext cx="8229600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Wangen, Hängebäckchen, Kinn</a:t>
            </a:r>
            <a:endParaRPr lang="de-DE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0211" name="Picture 3" descr="IMG_187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screen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882" y="2780928"/>
            <a:ext cx="2880320" cy="2601780"/>
          </a:xfr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212" name="Picture 4" descr="IMG_264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screen">
            <a:lum bright="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2210" y="2770578"/>
            <a:ext cx="2887368" cy="2612130"/>
          </a:xfr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213" name="Picture 5" descr="IMG_0001-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4104" y="2780928"/>
            <a:ext cx="2883528" cy="2601780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3158792" y="1908175"/>
            <a:ext cx="2826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1800" dirty="0">
                <a:solidFill>
                  <a:srgbClr val="27509B"/>
                </a:solidFill>
              </a:rPr>
              <a:t>40 J., zwei </a:t>
            </a:r>
            <a:r>
              <a:rPr lang="de-DE" sz="1800" dirty="0" smtClean="0">
                <a:solidFill>
                  <a:srgbClr val="27509B"/>
                </a:solidFill>
              </a:rPr>
              <a:t>Behandlungen</a:t>
            </a:r>
            <a:endParaRPr lang="de-DE" dirty="0">
              <a:solidFill>
                <a:srgbClr val="27509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5538"/>
            <a:ext cx="8229600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Selbe Patientin</a:t>
            </a:r>
            <a:endParaRPr lang="de-DE" sz="2000" dirty="0" smtClean="0">
              <a:solidFill>
                <a:srgbClr val="275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2259" name="Picture 3" descr="IMG_18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lum bright="6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48" y="2925763"/>
            <a:ext cx="2794000" cy="3527425"/>
          </a:xfr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0" name="Picture 4" descr="IMG_32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lum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000"/>
                    </a14:imgEffect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685" y="2925763"/>
            <a:ext cx="2732088" cy="3527425"/>
          </a:xfr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1" name="Picture 5" descr="micro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562" y="2924944"/>
            <a:ext cx="2974651" cy="3528000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79388" y="1773238"/>
            <a:ext cx="87598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de-DE" sz="2000">
                <a:solidFill>
                  <a:srgbClr val="27509B"/>
                </a:solidFill>
              </a:rPr>
              <a:t>Nach zwei </a:t>
            </a:r>
            <a:r>
              <a:rPr lang="de-DE" sz="2000" b="1">
                <a:solidFill>
                  <a:srgbClr val="27509B"/>
                </a:solidFill>
              </a:rPr>
              <a:t>Lipolysebehandlungen </a:t>
            </a:r>
            <a:r>
              <a:rPr lang="de-DE" sz="2000">
                <a:solidFill>
                  <a:srgbClr val="27509B"/>
                </a:solidFill>
              </a:rPr>
              <a:t>an Wangen, Nasolabialfalte, Kinn und einer Sitzung mit </a:t>
            </a:r>
            <a:r>
              <a:rPr lang="de-DE" sz="2000" b="1">
                <a:solidFill>
                  <a:srgbClr val="27509B"/>
                </a:solidFill>
              </a:rPr>
              <a:t>Botox</a:t>
            </a:r>
            <a:r>
              <a:rPr lang="de-DE" sz="2000" b="1" baseline="30000">
                <a:solidFill>
                  <a:srgbClr val="27509B"/>
                </a:solidFill>
              </a:rPr>
              <a:t>®</a:t>
            </a:r>
            <a:r>
              <a:rPr lang="de-DE" sz="2000">
                <a:solidFill>
                  <a:srgbClr val="27509B"/>
                </a:solidFill>
              </a:rPr>
              <a:t> an Glabella, lateraler Lidrand, </a:t>
            </a:r>
            <a:r>
              <a:rPr lang="de-DE" sz="2000" b="1">
                <a:solidFill>
                  <a:srgbClr val="27509B"/>
                </a:solidFill>
              </a:rPr>
              <a:t>Restylane</a:t>
            </a:r>
            <a:r>
              <a:rPr lang="de-DE" sz="2000" b="1" baseline="30000">
                <a:solidFill>
                  <a:srgbClr val="27509B"/>
                </a:solidFill>
              </a:rPr>
              <a:t>®</a:t>
            </a:r>
            <a:r>
              <a:rPr lang="de-DE" sz="2000">
                <a:solidFill>
                  <a:srgbClr val="27509B"/>
                </a:solidFill>
              </a:rPr>
              <a:t> lips, eine Sitzung </a:t>
            </a:r>
            <a:r>
              <a:rPr lang="de-DE" sz="2000" b="1">
                <a:solidFill>
                  <a:srgbClr val="27509B"/>
                </a:solidFill>
              </a:rPr>
              <a:t>Mesolift</a:t>
            </a:r>
            <a:r>
              <a:rPr lang="de-DE" sz="2000" b="1" baseline="30000">
                <a:solidFill>
                  <a:srgbClr val="27509B"/>
                </a:solidFill>
              </a:rPr>
              <a:t> </a:t>
            </a:r>
            <a:r>
              <a:rPr lang="de-DE" sz="2000">
                <a:solidFill>
                  <a:srgbClr val="27509B"/>
                </a:solidFill>
              </a:rPr>
              <a:t> in Gesicht und Hals mit Hyaluronsäure.</a:t>
            </a:r>
            <a:endParaRPr lang="de-DE">
              <a:solidFill>
                <a:srgbClr val="27509B"/>
              </a:solidFill>
              <a:latin typeface="Times New Roman" pitchFamily="1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Bodycontouring</a:t>
            </a:r>
            <a:r>
              <a:rPr lang="de-DE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de-DE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Körpergestaltung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55576" y="2924945"/>
            <a:ext cx="7632848" cy="2520280"/>
          </a:xfrm>
          <a:prstGeom prst="rect">
            <a:avLst/>
          </a:prstGeom>
          <a:solidFill>
            <a:srgbClr val="D7E2F5">
              <a:alpha val="50196"/>
            </a:srgbClr>
          </a:solidFill>
          <a:ln w="3175">
            <a:solidFill>
              <a:srgbClr val="27509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25000"/>
              </a:spcBef>
              <a:buFontTx/>
              <a:buNone/>
            </a:pPr>
            <a:r>
              <a:rPr lang="de-DE" sz="2400" dirty="0" smtClean="0">
                <a:solidFill>
                  <a:srgbClr val="27509B"/>
                </a:solidFill>
              </a:rPr>
              <a:t>In letzter Zeit wurde in den Medien verstärkt von der "Fett-weg-Spritze" berichtet.</a:t>
            </a:r>
          </a:p>
          <a:p>
            <a:pPr marL="0" indent="0" algn="ctr" eaLnBrk="1" hangingPunct="1">
              <a:spcBef>
                <a:spcPct val="25000"/>
              </a:spcBef>
              <a:buFontTx/>
              <a:buNone/>
            </a:pPr>
            <a:r>
              <a:rPr lang="de-DE" sz="2400" dirty="0" smtClean="0">
                <a:solidFill>
                  <a:srgbClr val="27509B"/>
                </a:solidFill>
              </a:rPr>
              <a:t>Die Injektions-Lipolyse eignet sich hervorragend, um kleine, störende Fettpölsterchen ohne operativen Eingriff an Problemzonen zu beseitigen.</a:t>
            </a:r>
          </a:p>
          <a:p>
            <a:pPr marL="0" indent="0" algn="ctr" eaLnBrk="1" hangingPunct="1">
              <a:spcBef>
                <a:spcPct val="25000"/>
              </a:spcBef>
              <a:buFontTx/>
              <a:buNone/>
            </a:pPr>
            <a:r>
              <a:rPr lang="de-DE" sz="1800" b="1" dirty="0" smtClean="0">
                <a:solidFill>
                  <a:srgbClr val="27509B"/>
                </a:solidFill>
              </a:rPr>
              <a:t>Sie ist kein Zaubermittel gegen Übergewicht.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09788"/>
            <a:ext cx="7772400" cy="838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  <a:t>Behandlungsdauer</a:t>
            </a: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09600" y="3355975"/>
            <a:ext cx="7924800" cy="1568450"/>
          </a:xfrm>
          <a:prstGeom prst="rect">
            <a:avLst/>
          </a:prstGeom>
          <a:solidFill>
            <a:srgbClr val="D7E2F5">
              <a:alpha val="50196"/>
            </a:srgbClr>
          </a:solidFill>
          <a:ln w="3175">
            <a:solidFill>
              <a:srgbClr val="27509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>
                <a:solidFill>
                  <a:srgbClr val="27509B"/>
                </a:solidFill>
              </a:rPr>
              <a:t>1 - 4 Behandlungen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>
                <a:solidFill>
                  <a:srgbClr val="27509B"/>
                </a:solidFill>
              </a:rPr>
              <a:t>(in seltenen Fällen mehr),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>
                <a:solidFill>
                  <a:srgbClr val="27509B"/>
                </a:solidFill>
              </a:rPr>
              <a:t>im Abstand von jeweils 8 Wochen</a:t>
            </a:r>
            <a:endParaRPr lang="de-DE" sz="2800">
              <a:solidFill>
                <a:srgbClr val="27509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57200" y="2852738"/>
            <a:ext cx="8305800" cy="3313112"/>
          </a:xfrm>
          <a:prstGeom prst="rect">
            <a:avLst/>
          </a:prstGeom>
          <a:solidFill>
            <a:srgbClr val="D7E2F5">
              <a:alpha val="50196"/>
            </a:srgbClr>
          </a:solidFill>
          <a:ln w="3175">
            <a:solidFill>
              <a:srgbClr val="27509B"/>
            </a:solidFill>
            <a:miter lim="800000"/>
            <a:headEnd/>
            <a:tailEnd/>
          </a:ln>
        </p:spPr>
        <p:txBody>
          <a:bodyPr/>
          <a:lstStyle/>
          <a:p>
            <a:pPr marL="342900" indent="-247650">
              <a:spcBef>
                <a:spcPct val="50000"/>
              </a:spcBef>
              <a:buFontTx/>
              <a:buChar char="•"/>
            </a:pPr>
            <a:r>
              <a:rPr lang="de-DE" dirty="0" smtClean="0">
                <a:solidFill>
                  <a:srgbClr val="27509B"/>
                </a:solidFill>
                <a:cs typeface="Times New Roman" pitchFamily="1" charset="0"/>
              </a:rPr>
              <a:t>Sehr </a:t>
            </a:r>
            <a:r>
              <a:rPr lang="de-DE" dirty="0">
                <a:solidFill>
                  <a:srgbClr val="27509B"/>
                </a:solidFill>
                <a:cs typeface="Times New Roman" pitchFamily="1" charset="0"/>
              </a:rPr>
              <a:t>individuelle Ergebnisse. </a:t>
            </a:r>
          </a:p>
          <a:p>
            <a:pPr marL="808038" lvl="1" indent="-285750">
              <a:spcBef>
                <a:spcPct val="25000"/>
              </a:spcBef>
              <a:buFontTx/>
              <a:buChar char="–"/>
            </a:pPr>
            <a:r>
              <a:rPr lang="de-DE" sz="1800" dirty="0">
                <a:solidFill>
                  <a:srgbClr val="27509B"/>
                </a:solidFill>
                <a:cs typeface="Times New Roman" pitchFamily="1" charset="0"/>
              </a:rPr>
              <a:t>Einige reagieren sehr schnell darauf, andere mit </a:t>
            </a:r>
            <a:r>
              <a:rPr lang="de-DE" sz="1800" dirty="0" smtClean="0">
                <a:solidFill>
                  <a:srgbClr val="27509B"/>
                </a:solidFill>
                <a:cs typeface="Times New Roman" pitchFamily="1" charset="0"/>
              </a:rPr>
              <a:t>Verzögerung</a:t>
            </a:r>
            <a:r>
              <a:rPr lang="de-DE" sz="1800" dirty="0">
                <a:solidFill>
                  <a:srgbClr val="27509B"/>
                </a:solidFill>
                <a:cs typeface="Times New Roman" pitchFamily="1" charset="0"/>
              </a:rPr>
              <a:t>. </a:t>
            </a:r>
          </a:p>
          <a:p>
            <a:pPr marL="342900" indent="-247650">
              <a:spcBef>
                <a:spcPct val="50000"/>
              </a:spcBef>
              <a:buFontTx/>
              <a:buChar char="•"/>
            </a:pPr>
            <a:r>
              <a:rPr lang="de-DE" dirty="0" smtClean="0">
                <a:solidFill>
                  <a:srgbClr val="27509B"/>
                </a:solidFill>
                <a:cs typeface="Times New Roman" pitchFamily="1" charset="0"/>
              </a:rPr>
              <a:t>Die </a:t>
            </a:r>
            <a:r>
              <a:rPr lang="de-DE" dirty="0">
                <a:solidFill>
                  <a:srgbClr val="27509B"/>
                </a:solidFill>
                <a:cs typeface="Times New Roman" pitchFamily="1" charset="0"/>
              </a:rPr>
              <a:t>Entfaltung der Wirkung ist zwischen der 4. und 7. Woche nach der Behandlung am stärksten.</a:t>
            </a:r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589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  <a:t>Besonderheiten der </a:t>
            </a:r>
            <a:b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</a:b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  <a:t>Injektions-Lipolyse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uiExpand="1" build="p" autoUpdateAnimBg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33475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wirkt die Fett-Weg-Spritze?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2060848"/>
            <a:ext cx="8229600" cy="3548732"/>
          </a:xfrm>
          <a:solidFill>
            <a:srgbClr val="D7E2F5">
              <a:alpha val="50196"/>
            </a:srgbClr>
          </a:solidFill>
          <a:ln>
            <a:solidFill>
              <a:srgbClr val="27509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5250" indent="0" eaLnBrk="1" hangingPunct="1">
              <a:spcBef>
                <a:spcPts val="300"/>
              </a:spcBef>
              <a:buFontTx/>
              <a:buNone/>
            </a:pPr>
            <a:r>
              <a:rPr lang="de-DE" sz="2400" dirty="0" smtClean="0">
                <a:solidFill>
                  <a:srgbClr val="27509B"/>
                </a:solidFill>
              </a:rPr>
              <a:t>Die Hauptsubstanz </a:t>
            </a:r>
            <a:r>
              <a:rPr lang="de-DE" sz="2400" b="1" u="sng" dirty="0" smtClean="0">
                <a:solidFill>
                  <a:srgbClr val="27509B"/>
                </a:solidFill>
              </a:rPr>
              <a:t>Phosphatidylcholin</a:t>
            </a:r>
            <a:r>
              <a:rPr lang="de-DE" sz="2400" dirty="0" smtClean="0">
                <a:solidFill>
                  <a:srgbClr val="27509B"/>
                </a:solidFill>
              </a:rPr>
              <a:t> (PPC) </a:t>
            </a:r>
            <a:r>
              <a:rPr lang="de-DE" sz="2400" dirty="0" smtClean="0">
                <a:solidFill>
                  <a:srgbClr val="27509B"/>
                </a:solidFill>
              </a:rPr>
              <a:t>wird </a:t>
            </a:r>
            <a:r>
              <a:rPr lang="de-DE" sz="2400" dirty="0" smtClean="0">
                <a:solidFill>
                  <a:srgbClr val="27509B"/>
                </a:solidFill>
              </a:rPr>
              <a:t>mit einer feinen Nadel direkt unter die Haut in das Fettgewebe gespritzt</a:t>
            </a:r>
            <a:r>
              <a:rPr lang="de-DE" sz="2400" dirty="0"/>
              <a:t> </a:t>
            </a:r>
            <a:r>
              <a:rPr lang="de-DE" sz="2400" dirty="0" smtClean="0"/>
              <a:t>und löst das Fett auf.</a:t>
            </a:r>
          </a:p>
          <a:p>
            <a:pPr marL="95250" indent="0" eaLnBrk="1" hangingPunct="1">
              <a:spcBef>
                <a:spcPts val="300"/>
              </a:spcBef>
              <a:buFontTx/>
              <a:buNone/>
            </a:pPr>
            <a:endParaRPr lang="de-DE" sz="2400" dirty="0" smtClean="0">
              <a:solidFill>
                <a:srgbClr val="27509B"/>
              </a:solidFill>
            </a:endParaRPr>
          </a:p>
          <a:p>
            <a:pPr marL="95250" indent="0" eaLnBrk="1" hangingPunct="1">
              <a:spcBef>
                <a:spcPts val="300"/>
              </a:spcBef>
              <a:buFontTx/>
              <a:buNone/>
            </a:pPr>
            <a:r>
              <a:rPr lang="de-DE" sz="2400" dirty="0" smtClean="0"/>
              <a:t>Der </a:t>
            </a:r>
            <a:r>
              <a:rPr lang="de-DE" sz="2400" dirty="0"/>
              <a:t>Körper transportiert über das Lymphsystem und die Leber das zersetzte Fett </a:t>
            </a:r>
            <a:r>
              <a:rPr lang="de-DE" sz="2400" dirty="0" smtClean="0"/>
              <a:t>ab</a:t>
            </a:r>
            <a:r>
              <a:rPr lang="de-DE" sz="2400" dirty="0"/>
              <a:t>. </a:t>
            </a:r>
            <a:endParaRPr lang="de-DE" sz="2400" dirty="0" smtClean="0"/>
          </a:p>
          <a:p>
            <a:pPr marL="95250" indent="0" eaLnBrk="1" hangingPunct="1">
              <a:spcBef>
                <a:spcPts val="300"/>
              </a:spcBef>
              <a:buFontTx/>
              <a:buNone/>
            </a:pPr>
            <a:endParaRPr lang="de-DE" sz="2400" dirty="0" smtClean="0"/>
          </a:p>
          <a:p>
            <a:pPr marL="95250" indent="0" eaLnBrk="1" hangingPunct="1">
              <a:spcBef>
                <a:spcPts val="300"/>
              </a:spcBef>
              <a:buFontTx/>
              <a:buNone/>
            </a:pPr>
            <a:r>
              <a:rPr lang="de-DE" sz="2400" dirty="0" smtClean="0"/>
              <a:t>Es </a:t>
            </a:r>
            <a:r>
              <a:rPr lang="de-DE" sz="2400" dirty="0" smtClean="0"/>
              <a:t>handelt sich </a:t>
            </a:r>
            <a:r>
              <a:rPr lang="de-DE" sz="2400" dirty="0" smtClean="0"/>
              <a:t>um </a:t>
            </a:r>
            <a:r>
              <a:rPr lang="de-DE" sz="2400" dirty="0" smtClean="0"/>
              <a:t>eine Verstärkung von </a:t>
            </a:r>
            <a:r>
              <a:rPr lang="de-DE" sz="2400" dirty="0" smtClean="0"/>
              <a:t>natürlichen, auch sonst im Körper stattfindenden Vorgängen</a:t>
            </a:r>
            <a:r>
              <a:rPr lang="de-DE" sz="2400" dirty="0" smtClean="0"/>
              <a:t>.</a:t>
            </a:r>
            <a:endParaRPr lang="de-DE" sz="2400" dirty="0" smtClean="0">
              <a:solidFill>
                <a:srgbClr val="27509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uiExpand="1" build="p" autoUpdateAnimBg="0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15816" y="3027730"/>
            <a:ext cx="5665291" cy="33952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5000"/>
              </a:spcBef>
            </a:pPr>
            <a:r>
              <a:rPr lang="de-DE" sz="2400" dirty="0" smtClean="0">
                <a:latin typeface="Arial" pitchFamily="34" charset="0"/>
                <a:ea typeface="ＭＳ Ｐゴシック" pitchFamily="34" charset="-128"/>
              </a:rPr>
              <a:t>Ultraschall </a:t>
            </a:r>
            <a:r>
              <a:rPr lang="de-DE" sz="2000" dirty="0" smtClean="0">
                <a:latin typeface="Arial" pitchFamily="34" charset="0"/>
                <a:ea typeface="ＭＳ Ｐゴシック" pitchFamily="34" charset="-128"/>
              </a:rPr>
              <a:t>(Direkt nach der Behandlung)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ＭＳ Ｐゴシック" pitchFamily="34" charset="-128"/>
              </a:rPr>
              <a:t>1 MHz Ultraschall zur besseren Verteilung der Substanz im Gewebe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ＭＳ Ｐゴシック" pitchFamily="34" charset="-128"/>
              </a:rPr>
              <a:t>zur Minimierung des lokalen Druckgefühls</a:t>
            </a:r>
          </a:p>
          <a:p>
            <a:pPr eaLnBrk="1" hangingPunct="1">
              <a:spcBef>
                <a:spcPct val="25000"/>
              </a:spcBef>
            </a:pPr>
            <a:r>
              <a:rPr lang="de-DE" sz="2400" dirty="0" smtClean="0">
                <a:latin typeface="Arial" pitchFamily="34" charset="0"/>
                <a:ea typeface="ＭＳ Ｐゴシック" pitchFamily="34" charset="-128"/>
              </a:rPr>
              <a:t>Skin Attitude </a:t>
            </a:r>
            <a:r>
              <a:rPr lang="de-DE" sz="2400" dirty="0" err="1" smtClean="0">
                <a:latin typeface="Arial" pitchFamily="34" charset="0"/>
                <a:ea typeface="ＭＳ Ｐゴシック" pitchFamily="34" charset="-128"/>
              </a:rPr>
              <a:t>AfterCare</a:t>
            </a:r>
            <a:r>
              <a:rPr lang="de-DE" sz="2400" dirty="0" smtClean="0">
                <a:latin typeface="Arial" pitchFamily="34" charset="0"/>
                <a:ea typeface="ＭＳ Ｐゴシック" pitchFamily="34" charset="-128"/>
              </a:rPr>
              <a:t> Gel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ＭＳ Ｐゴシック" pitchFamily="34" charset="-128"/>
              </a:rPr>
              <a:t>zur Reduzierung der kurzfristigen Nebenwirkungen</a:t>
            </a:r>
            <a:endParaRPr lang="de-DE" sz="1600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25000"/>
              </a:spcBef>
            </a:pPr>
            <a:r>
              <a:rPr lang="de-DE" sz="2400" dirty="0" err="1" smtClean="0">
                <a:latin typeface="Arial" pitchFamily="34" charset="0"/>
                <a:ea typeface="ＭＳ Ｐゴシック" pitchFamily="34" charset="-128"/>
              </a:rPr>
              <a:t>Degozym</a:t>
            </a:r>
            <a:r>
              <a:rPr lang="de-DE" sz="2400" dirty="0" smtClean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de-DE" sz="2000" dirty="0" smtClean="0">
                <a:latin typeface="Arial" pitchFamily="34" charset="0"/>
                <a:ea typeface="ＭＳ Ｐゴシック" pitchFamily="34" charset="-128"/>
              </a:rPr>
              <a:t>(Nahrungsergänzungsmittel)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ＭＳ Ｐゴシック" pitchFamily="34" charset="-128"/>
              </a:rPr>
              <a:t>aus </a:t>
            </a:r>
            <a:r>
              <a:rPr lang="de-DE" sz="2000" dirty="0" err="1" smtClean="0">
                <a:latin typeface="Arial" pitchFamily="34" charset="0"/>
                <a:ea typeface="ＭＳ Ｐゴシック" pitchFamily="34" charset="-128"/>
              </a:rPr>
              <a:t>Bromelain</a:t>
            </a:r>
            <a:r>
              <a:rPr lang="de-DE" sz="2000" dirty="0" smtClean="0">
                <a:latin typeface="Arial" pitchFamily="34" charset="0"/>
                <a:ea typeface="ＭＳ Ｐゴシック" pitchFamily="34" charset="-128"/>
              </a:rPr>
              <a:t> &amp; </a:t>
            </a:r>
            <a:r>
              <a:rPr lang="de-DE" sz="2000" dirty="0" err="1" smtClean="0">
                <a:latin typeface="Arial" pitchFamily="34" charset="0"/>
                <a:ea typeface="ＭＳ Ｐゴシック" pitchFamily="34" charset="-128"/>
              </a:rPr>
              <a:t>Papain</a:t>
            </a:r>
            <a:endParaRPr lang="de-DE" sz="2000" dirty="0" smtClean="0">
              <a:latin typeface="Arial" pitchFamily="34" charset="0"/>
              <a:ea typeface="ＭＳ Ｐゴシック" pitchFamily="34" charset="-128"/>
            </a:endParaRP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ＭＳ Ｐゴシック" pitchFamily="34" charset="-128"/>
              </a:rPr>
              <a:t>zur Reduzierung der Schwellung</a:t>
            </a:r>
          </a:p>
          <a:p>
            <a:pPr lvl="1" eaLnBrk="1" hangingPunct="1">
              <a:spcBef>
                <a:spcPct val="25000"/>
              </a:spcBef>
              <a:buFontTx/>
              <a:buNone/>
            </a:pPr>
            <a:endParaRPr lang="de-DE" sz="2000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78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143000"/>
            <a:ext cx="7992888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4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NETZWERK-Lipolyse PSM</a:t>
            </a:r>
            <a:br>
              <a:rPr lang="de-DE" sz="4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de-DE" sz="3200" dirty="0" err="1" smtClean="0">
                <a:solidFill>
                  <a:srgbClr val="27509B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Pain</a:t>
            </a:r>
            <a:r>
              <a:rPr lang="de-DE" sz="3200" dirty="0" smtClean="0">
                <a:solidFill>
                  <a:srgbClr val="27509B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- &amp; </a:t>
            </a:r>
            <a:r>
              <a:rPr lang="de-DE" sz="3200" dirty="0" err="1" smtClean="0">
                <a:solidFill>
                  <a:srgbClr val="27509B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Sideeffect</a:t>
            </a:r>
            <a:r>
              <a:rPr lang="de-DE" sz="3200" dirty="0" smtClean="0">
                <a:solidFill>
                  <a:srgbClr val="27509B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Management</a:t>
            </a:r>
            <a:br>
              <a:rPr lang="de-DE" sz="3200" dirty="0" smtClean="0">
                <a:solidFill>
                  <a:srgbClr val="27509B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de-DE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nur </a:t>
            </a:r>
            <a:r>
              <a:rPr lang="de-DE" sz="24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bei Ihrem </a:t>
            </a:r>
            <a:r>
              <a:rPr lang="de-DE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NETZWERK-Arzt</a:t>
            </a:r>
            <a:endParaRPr lang="de-DE" sz="2800" b="1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" name="Inhaltsplatzhalter 16" descr="Bromelain_2We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6" y="5301208"/>
            <a:ext cx="1654196" cy="1087043"/>
          </a:xfrm>
          <a:prstGeom prst="rect">
            <a:avLst/>
          </a:prstGeom>
          <a:solidFill>
            <a:schemeClr val="bg1">
              <a:alpha val="50195"/>
            </a:schemeClr>
          </a:solidFill>
          <a:ln w="6350">
            <a:solidFill>
              <a:srgbClr val="27509B"/>
            </a:solidFill>
            <a:miter lim="800000"/>
            <a:headEnd/>
            <a:tailEnd/>
          </a:ln>
        </p:spPr>
      </p:pic>
      <p:pic>
        <p:nvPicPr>
          <p:cNvPr id="1026" name="Picture 2" descr="H:\Desktop\Bilder\ultrasonic-skin-care-machine-99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374" y="3091408"/>
            <a:ext cx="595353" cy="1962150"/>
          </a:xfrm>
          <a:prstGeom prst="rect">
            <a:avLst/>
          </a:prstGeom>
          <a:noFill/>
          <a:ln w="6350">
            <a:solidFill>
              <a:srgbClr val="27509B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lli\SkinAttitude\FotoBearbeitet\BodySchalGreenUS+Gel+Log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737" y="3091408"/>
            <a:ext cx="709634" cy="1962150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uiExpand="1" build="p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565275"/>
            <a:ext cx="91440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Unterstützende Maßnahmen</a:t>
            </a:r>
            <a: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dirty="0" smtClean="0">
                <a:solidFill>
                  <a:srgbClr val="27509B"/>
                </a:solidFill>
                <a:effectLst/>
              </a:rPr>
              <a:t>oder</a:t>
            </a:r>
            <a:br>
              <a:rPr lang="de-DE" sz="3200" dirty="0" smtClean="0">
                <a:solidFill>
                  <a:srgbClr val="27509B"/>
                </a:solidFill>
                <a:effectLst/>
              </a:rPr>
            </a:br>
            <a:r>
              <a:rPr lang="de-DE" sz="3200" dirty="0" smtClean="0">
                <a:solidFill>
                  <a:srgbClr val="27509B"/>
                </a:solidFill>
                <a:effectLst/>
              </a:rPr>
              <a:t>„was </a:t>
            </a:r>
            <a:r>
              <a:rPr lang="de-DE" sz="3200" u="sng" dirty="0" smtClean="0">
                <a:solidFill>
                  <a:srgbClr val="27509B"/>
                </a:solidFill>
                <a:effectLst/>
              </a:rPr>
              <a:t>Sie</a:t>
            </a:r>
            <a:r>
              <a:rPr lang="de-DE" sz="3200" dirty="0" smtClean="0">
                <a:solidFill>
                  <a:srgbClr val="27509B"/>
                </a:solidFill>
                <a:effectLst/>
              </a:rPr>
              <a:t> für den Behandlungserfolg tun können“</a:t>
            </a:r>
          </a:p>
        </p:txBody>
      </p:sp>
      <p:pic>
        <p:nvPicPr>
          <p:cNvPr id="59395" name="Picture 33" descr="BEA_009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125" y="3429000"/>
            <a:ext cx="2093913" cy="3140075"/>
          </a:xfrm>
          <a:prstGeom prst="rect">
            <a:avLst/>
          </a:prstGeom>
          <a:noFill/>
          <a:ln w="952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658938"/>
            <a:ext cx="8686800" cy="762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3200" dirty="0" smtClean="0">
                <a:solidFill>
                  <a:srgbClr val="27509B"/>
                </a:solidFill>
                <a:effectLst/>
              </a:rPr>
              <a:t>Sonstige unterstützende Maßnahmen:</a:t>
            </a:r>
            <a:r>
              <a:rPr lang="de-DE" sz="3200" dirty="0" smtClean="0">
                <a:solidFill>
                  <a:srgbClr val="27509B"/>
                </a:solidFill>
              </a:rPr>
              <a:t/>
            </a:r>
            <a:br>
              <a:rPr lang="de-DE" sz="3200" dirty="0" smtClean="0">
                <a:solidFill>
                  <a:srgbClr val="27509B"/>
                </a:solidFill>
              </a:rPr>
            </a:b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Manuelle Lymphdrainage</a:t>
            </a:r>
            <a:b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solidFill>
                  <a:srgbClr val="27509B"/>
                </a:solidFill>
                <a:effectLst/>
              </a:rPr>
              <a:t>(leichte Gewebemassage mit dem Skin Attitude </a:t>
            </a:r>
            <a:r>
              <a:rPr lang="de-DE" sz="2400" dirty="0" err="1" smtClean="0">
                <a:solidFill>
                  <a:srgbClr val="27509B"/>
                </a:solidFill>
                <a:effectLst/>
              </a:rPr>
              <a:t>AfterCare</a:t>
            </a:r>
            <a:r>
              <a:rPr lang="de-DE" sz="2400" dirty="0" smtClean="0">
                <a:solidFill>
                  <a:srgbClr val="27509B"/>
                </a:solidFill>
                <a:effectLst/>
              </a:rPr>
              <a:t> Gel)</a:t>
            </a:r>
          </a:p>
        </p:txBody>
      </p:sp>
      <p:pic>
        <p:nvPicPr>
          <p:cNvPr id="38916" name="Picture 4" descr="Lymph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573016"/>
            <a:ext cx="4057286" cy="2880172"/>
          </a:xfrm>
          <a:solidFill>
            <a:srgbClr val="27509B"/>
          </a:solidFill>
          <a:ln w="6350">
            <a:solidFill>
              <a:srgbClr val="27509B"/>
            </a:solidFill>
            <a:miter lim="800000"/>
            <a:headEnd/>
            <a:tailEnd/>
          </a:ln>
          <a:extLst/>
        </p:spPr>
      </p:pic>
      <p:pic>
        <p:nvPicPr>
          <p:cNvPr id="5" name="Picture 3" descr="D:\Ulli\SkinAttitude\FotoBearbeitet\BodySchalGreenUS+Gel+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754" y="3573016"/>
            <a:ext cx="1044477" cy="2887998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85875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 Trinken und Bewegung - „Sauerstoff tanken“</a:t>
            </a:r>
          </a:p>
        </p:txBody>
      </p:sp>
      <p:pic>
        <p:nvPicPr>
          <p:cNvPr id="14339" name="Picture 3" descr="L:\Gekaufte_Bilder\Fotolia\Fotolia Trinken\Fotolia_3481700_Subscription_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7429" y="2990750"/>
            <a:ext cx="2208245" cy="3312368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L:\Gekaufte_Bilder\Fotolia\Fotolia Laufen\Fotolia_4324511_Subscription_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2984828"/>
            <a:ext cx="1303781" cy="3324212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44625"/>
            <a:ext cx="8077200" cy="1422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  <a:t>Ernährungsumstellung</a:t>
            </a:r>
            <a:endParaRPr lang="de-DE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4" descr="Diä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960860"/>
            <a:ext cx="1854200" cy="2667000"/>
          </a:xfrm>
          <a:prstGeom prst="rect">
            <a:avLst/>
          </a:prstGeom>
          <a:noFill/>
          <a:ln w="6350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543300" y="3017087"/>
            <a:ext cx="498914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27509B"/>
                </a:solidFill>
              </a:rPr>
              <a:t>Machen Sie keine Diät </a:t>
            </a:r>
            <a:br>
              <a:rPr lang="de-DE" sz="3200" dirty="0">
                <a:solidFill>
                  <a:srgbClr val="27509B"/>
                </a:solidFill>
              </a:rPr>
            </a:br>
            <a:r>
              <a:rPr lang="de-DE" sz="3200" dirty="0">
                <a:solidFill>
                  <a:srgbClr val="27509B"/>
                </a:solidFill>
              </a:rPr>
              <a:t>(Jo-Jo Effekt</a:t>
            </a:r>
            <a:r>
              <a:rPr lang="de-DE" sz="3200" dirty="0" smtClean="0">
                <a:solidFill>
                  <a:srgbClr val="27509B"/>
                </a:solidFill>
              </a:rPr>
              <a:t>);</a:t>
            </a:r>
          </a:p>
          <a:p>
            <a:r>
              <a:rPr lang="de-DE" sz="3200" dirty="0" smtClean="0">
                <a:solidFill>
                  <a:srgbClr val="27509B"/>
                </a:solidFill>
              </a:rPr>
              <a:t>Stellen </a:t>
            </a:r>
            <a:r>
              <a:rPr lang="de-DE" sz="3200" dirty="0">
                <a:solidFill>
                  <a:srgbClr val="27509B"/>
                </a:solidFill>
              </a:rPr>
              <a:t>Sie Ihre Ernährung um und </a:t>
            </a:r>
            <a:r>
              <a:rPr lang="de-DE" sz="3200" u="sng" dirty="0">
                <a:solidFill>
                  <a:srgbClr val="27509B"/>
                </a:solidFill>
              </a:rPr>
              <a:t>vermeiden</a:t>
            </a:r>
            <a:r>
              <a:rPr lang="de-DE" sz="3200" dirty="0">
                <a:solidFill>
                  <a:srgbClr val="27509B"/>
                </a:solidFill>
              </a:rPr>
              <a:t> Sie </a:t>
            </a:r>
            <a:r>
              <a:rPr lang="de-DE" sz="3200" dirty="0" smtClean="0">
                <a:solidFill>
                  <a:srgbClr val="27509B"/>
                </a:solidFill>
              </a:rPr>
              <a:t>Alkohol, wenn möglich!</a:t>
            </a:r>
            <a:endParaRPr lang="de-DE" sz="3200" dirty="0">
              <a:solidFill>
                <a:srgbClr val="27509B"/>
              </a:solidFill>
            </a:endParaRPr>
          </a:p>
        </p:txBody>
      </p: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457200" y="2960860"/>
            <a:ext cx="2667000" cy="2667000"/>
            <a:chOff x="288" y="1968"/>
            <a:chExt cx="1680" cy="1680"/>
          </a:xfrm>
        </p:grpSpPr>
        <p:sp>
          <p:nvSpPr>
            <p:cNvPr id="63494" name="Oval 10"/>
            <p:cNvSpPr>
              <a:spLocks noChangeArrowheads="1"/>
            </p:cNvSpPr>
            <p:nvPr/>
          </p:nvSpPr>
          <p:spPr bwMode="auto">
            <a:xfrm>
              <a:off x="384" y="2016"/>
              <a:ext cx="1488" cy="158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3495" name="Line 11"/>
            <p:cNvSpPr>
              <a:spLocks noChangeShapeType="1"/>
            </p:cNvSpPr>
            <p:nvPr/>
          </p:nvSpPr>
          <p:spPr bwMode="auto">
            <a:xfrm>
              <a:off x="288" y="1968"/>
              <a:ext cx="1680" cy="168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542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„Dinner 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Cancelling”</a:t>
            </a:r>
            <a:b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dirty="0" smtClean="0">
                <a:solidFill>
                  <a:srgbClr val="27509B"/>
                </a:solidFill>
                <a:effectLst/>
              </a:rPr>
              <a:t>nach 18 Uhr möglichst nicht mehr essen</a:t>
            </a:r>
            <a:endParaRPr lang="de-DE" sz="2800" dirty="0" smtClean="0">
              <a:solidFill>
                <a:srgbClr val="27509B"/>
              </a:solidFill>
              <a:effectLst/>
            </a:endParaRPr>
          </a:p>
        </p:txBody>
      </p:sp>
      <p:pic>
        <p:nvPicPr>
          <p:cNvPr id="37892" name="Picture 4" descr="diaet-log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3509963"/>
            <a:ext cx="2652713" cy="2727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3203848" y="3501008"/>
            <a:ext cx="2664296" cy="2736304"/>
          </a:xfrm>
          <a:prstGeom prst="ellipse">
            <a:avLst/>
          </a:prstGeom>
          <a:noFill/>
          <a:ln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1504950"/>
            <a:ext cx="5791200" cy="1371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  <a:t>Arztwahl</a:t>
            </a:r>
            <a:r>
              <a:rPr lang="de-DE" sz="4000" dirty="0" smtClean="0">
                <a:solidFill>
                  <a:srgbClr val="FF0000"/>
                </a:solidFill>
                <a:cs typeface="Times New Roman" pitchFamily="1" charset="0"/>
              </a:rPr>
              <a:t> </a:t>
            </a:r>
            <a:r>
              <a:rPr lang="de-DE" sz="3200" dirty="0" smtClean="0">
                <a:solidFill>
                  <a:srgbClr val="27509B"/>
                </a:solidFill>
                <a:effectLst/>
                <a:cs typeface="Times New Roman" pitchFamily="1" charset="0"/>
              </a:rPr>
              <a:t>oder</a:t>
            </a:r>
            <a:r>
              <a:rPr lang="de-DE" sz="3600" dirty="0" smtClean="0">
                <a:solidFill>
                  <a:srgbClr val="27509B"/>
                </a:solidFill>
                <a:cs typeface="Times New Roman" pitchFamily="1" charset="0"/>
              </a:rPr>
              <a:t> </a:t>
            </a:r>
            <a:r>
              <a:rPr lang="de-DE" sz="3600" dirty="0" smtClean="0">
                <a:solidFill>
                  <a:srgbClr val="0000CC"/>
                </a:solidFill>
                <a:cs typeface="Times New Roman" pitchFamily="1" charset="0"/>
              </a:rPr>
              <a:t/>
            </a:r>
            <a:br>
              <a:rPr lang="de-DE" sz="3600" dirty="0" smtClean="0">
                <a:solidFill>
                  <a:srgbClr val="0000CC"/>
                </a:solidFill>
                <a:cs typeface="Times New Roman" pitchFamily="1" charset="0"/>
              </a:rPr>
            </a:b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" charset="0"/>
              </a:rPr>
              <a:t>Vorteile von Netzwerken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5539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2895600" y="3068638"/>
            <a:ext cx="570865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</a:pPr>
            <a:r>
              <a:rPr lang="de-DE" sz="2400" dirty="0" smtClean="0">
                <a:solidFill>
                  <a:srgbClr val="27509B"/>
                </a:solidFill>
                <a:cs typeface="Times New Roman" pitchFamily="1" charset="0"/>
              </a:rPr>
              <a:t>Wenn </a:t>
            </a:r>
            <a:r>
              <a:rPr lang="de-DE" sz="2400" dirty="0">
                <a:cs typeface="Times New Roman" pitchFamily="1" charset="0"/>
              </a:rPr>
              <a:t>3.000 gemeinsam an einer Therapie arbeiten, </a:t>
            </a:r>
            <a:r>
              <a:rPr lang="de-DE" sz="2400" dirty="0" smtClean="0">
                <a:cs typeface="Times New Roman" pitchFamily="1" charset="0"/>
              </a:rPr>
              <a:t>entwickelt </a:t>
            </a:r>
            <a:r>
              <a:rPr lang="de-DE" sz="2400" dirty="0">
                <a:cs typeface="Times New Roman" pitchFamily="1" charset="0"/>
              </a:rPr>
              <a:t>sie sich </a:t>
            </a:r>
            <a:r>
              <a:rPr lang="de-DE" sz="2400" dirty="0" smtClean="0">
                <a:cs typeface="Times New Roman" pitchFamily="1" charset="0"/>
              </a:rPr>
              <a:t>schnell und zuverlässig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</a:pPr>
            <a:r>
              <a:rPr lang="de-DE" sz="2400" dirty="0" smtClean="0">
                <a:solidFill>
                  <a:srgbClr val="27509B"/>
                </a:solidFill>
                <a:cs typeface="Times New Roman" pitchFamily="1" charset="0"/>
              </a:rPr>
              <a:t>Das </a:t>
            </a:r>
            <a:r>
              <a:rPr lang="de-DE" sz="2400" b="1" dirty="0" smtClean="0">
                <a:solidFill>
                  <a:srgbClr val="27509B"/>
                </a:solidFill>
                <a:cs typeface="Times New Roman" pitchFamily="1" charset="0"/>
              </a:rPr>
              <a:t>NETZWERK-Lipolyse</a:t>
            </a:r>
            <a:r>
              <a:rPr lang="de-DE" sz="2400" dirty="0">
                <a:cs typeface="Times New Roman" pitchFamily="1" charset="0"/>
              </a:rPr>
              <a:t> sichert die Qualität der </a:t>
            </a:r>
            <a:r>
              <a:rPr lang="de-DE" sz="2400" dirty="0" smtClean="0">
                <a:cs typeface="Times New Roman" pitchFamily="1" charset="0"/>
              </a:rPr>
              <a:t>Therapie</a:t>
            </a:r>
            <a:endParaRPr lang="de-DE" sz="2400" dirty="0" smtClean="0">
              <a:solidFill>
                <a:srgbClr val="27509B"/>
              </a:solidFill>
              <a:cs typeface="Times New Roman" pitchFamily="1" charset="0"/>
            </a:endParaRPr>
          </a:p>
          <a:p>
            <a:pPr eaLnBrk="1" hangingPunct="1">
              <a:spcBef>
                <a:spcPct val="50000"/>
              </a:spcBef>
              <a:buClr>
                <a:srgbClr val="000000"/>
              </a:buClr>
            </a:pPr>
            <a:r>
              <a:rPr lang="de-DE" sz="2400" dirty="0" smtClean="0">
                <a:solidFill>
                  <a:srgbClr val="27509B"/>
                </a:solidFill>
                <a:cs typeface="Times New Roman" pitchFamily="1" charset="0"/>
              </a:rPr>
              <a:t>Die Kompetenz der NETZWERK-Ärzte ist Ihre Sicherheit</a:t>
            </a:r>
          </a:p>
        </p:txBody>
      </p:sp>
      <p:pic>
        <p:nvPicPr>
          <p:cNvPr id="65540" name="Picture 5" descr="H:\Backup\Büro\Buero\_Bildarchiv\Illustration\Logo\NETZWERK-Logos\Deutsch\NW-Li-LogoD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100388"/>
            <a:ext cx="201612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381000" y="2349500"/>
            <a:ext cx="8382000" cy="1371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Hier einige Beispiele ...</a:t>
            </a:r>
            <a:endParaRPr lang="de-DE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7" name="Picture 3" descr="H:\Desktop\Bilder\Netzwerk\Lipolyse_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3284538"/>
            <a:ext cx="2663825" cy="2663825"/>
          </a:xfrm>
          <a:prstGeom prst="rect">
            <a:avLst/>
          </a:prstGeom>
          <a:noFill/>
          <a:ln w="3175">
            <a:solidFill>
              <a:srgbClr val="275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uechler\Desktop\shair-pei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9297" y="3988730"/>
            <a:ext cx="3065591" cy="2434295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28775"/>
            <a:ext cx="7772400" cy="2232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solidFill>
                  <a:srgbClr val="27509B"/>
                </a:solidFill>
                <a:effectLst/>
                <a:cs typeface="Arial" charset="0"/>
              </a:rPr>
              <a:t>Danke für Ihr</a:t>
            </a:r>
            <a:br>
              <a:rPr lang="de-DE" sz="4000" dirty="0" smtClean="0">
                <a:solidFill>
                  <a:srgbClr val="27509B"/>
                </a:solidFill>
                <a:effectLst/>
                <a:cs typeface="Arial" charset="0"/>
              </a:rPr>
            </a:br>
            <a:r>
              <a:rPr lang="de-DE" sz="4000" dirty="0" smtClean="0">
                <a:solidFill>
                  <a:srgbClr val="27509B"/>
                </a:solidFill>
                <a:effectLst/>
                <a:cs typeface="Arial" charset="0"/>
              </a:rPr>
              <a:t>Interesse an der </a:t>
            </a:r>
            <a:r>
              <a:rPr lang="de-DE" sz="4000" dirty="0" smtClean="0">
                <a:solidFill>
                  <a:srgbClr val="2750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/>
            </a:r>
            <a:br>
              <a:rPr lang="de-DE" sz="4000" dirty="0" smtClean="0">
                <a:solidFill>
                  <a:srgbClr val="2750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de-DE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Injektions-Lipolyse</a:t>
            </a:r>
            <a:endParaRPr lang="de-DE" sz="4800" dirty="0" smtClean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Ulli\Lipolyse\Präsentation VorherNachher\ Palmer\Neck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505075"/>
            <a:ext cx="4257346" cy="3017403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lli\Lipolyse\Präsentation VorherNachher\ Palmer\Neck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50" b="3635"/>
          <a:stretch/>
        </p:blipFill>
        <p:spPr bwMode="auto">
          <a:xfrm>
            <a:off x="284758" y="2497751"/>
            <a:ext cx="4071218" cy="3024728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Doppelkinn</a:t>
            </a:r>
            <a:b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</a:t>
            </a:r>
          </a:p>
        </p:txBody>
      </p:sp>
      <p:sp>
        <p:nvSpPr>
          <p:cNvPr id="327690" name="Text Box 10"/>
          <p:cNvSpPr txBox="1">
            <a:spLocks noChangeArrowheads="1"/>
          </p:cNvSpPr>
          <p:nvPr/>
        </p:nvSpPr>
        <p:spPr bwMode="auto">
          <a:xfrm>
            <a:off x="2916238" y="5856288"/>
            <a:ext cx="3024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27509B"/>
                </a:solidFill>
                <a:sym typeface="Wingdings" pitchFamily="1" charset="2"/>
              </a:rPr>
              <a:t>sechs Wochen später </a:t>
            </a:r>
            <a:endParaRPr lang="de-DE" sz="1800">
              <a:solidFill>
                <a:srgbClr val="27509B"/>
              </a:solidFill>
            </a:endParaRPr>
          </a:p>
        </p:txBody>
      </p:sp>
      <p:sp>
        <p:nvSpPr>
          <p:cNvPr id="7174" name="Text Box 13"/>
          <p:cNvSpPr txBox="1">
            <a:spLocks noChangeArrowheads="1"/>
          </p:cNvSpPr>
          <p:nvPr/>
        </p:nvSpPr>
        <p:spPr bwMode="auto">
          <a:xfrm>
            <a:off x="284758" y="5870575"/>
            <a:ext cx="407121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7175" name="Text Box 14"/>
          <p:cNvSpPr txBox="1">
            <a:spLocks noChangeArrowheads="1"/>
          </p:cNvSpPr>
          <p:nvPr/>
        </p:nvSpPr>
        <p:spPr bwMode="auto">
          <a:xfrm>
            <a:off x="4572000" y="5861050"/>
            <a:ext cx="4257346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 err="1">
                <a:solidFill>
                  <a:srgbClr val="C00000"/>
                </a:solidFill>
              </a:rPr>
              <a:t>nacher</a:t>
            </a:r>
            <a:endParaRPr lang="de-DE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0" grpId="0" autoUpdateAnimBg="0"/>
      <p:bldP spid="7174" grpId="0"/>
      <p:bldP spid="7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Doppelkinn</a:t>
            </a:r>
            <a:b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1187624" y="6154738"/>
            <a:ext cx="2952749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vorher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4851812" y="6154738"/>
            <a:ext cx="317452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 err="1">
                <a:solidFill>
                  <a:srgbClr val="C00000"/>
                </a:solidFill>
              </a:rPr>
              <a:t>nacher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187624" y="6156325"/>
            <a:ext cx="683871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27509B"/>
                </a:solidFill>
                <a:sym typeface="Wingdings" pitchFamily="1" charset="2"/>
              </a:rPr>
              <a:t>vier Wochen später </a:t>
            </a:r>
            <a:endParaRPr lang="de-DE" sz="1800" dirty="0">
              <a:solidFill>
                <a:srgbClr val="27509B"/>
              </a:solidFill>
            </a:endParaRPr>
          </a:p>
        </p:txBody>
      </p:sp>
      <p:pic>
        <p:nvPicPr>
          <p:cNvPr id="2050" name="Picture 2" descr="D:\Ulli\Lipolyse\Präsentation VorherNachher\Bilder\HOOG_KINVorhe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2281977"/>
            <a:ext cx="2952750" cy="3667303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lli\Lipolyse\Präsentation VorherNachher\Bilder\HOOG_KI2Nachher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5"/>
          <a:stretch/>
        </p:blipFill>
        <p:spPr bwMode="auto">
          <a:xfrm>
            <a:off x="4909323" y="2277459"/>
            <a:ext cx="3059498" cy="3671821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198" grpId="0"/>
      <p:bldP spid="4301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Ulli\Lipolyse\Präsentation VorherNachher\ Folder\Druck-Jpgs\Belly21C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55" t="19249"/>
          <a:stretch/>
        </p:blipFill>
        <p:spPr bwMode="auto">
          <a:xfrm>
            <a:off x="6096000" y="2763837"/>
            <a:ext cx="2349500" cy="3189673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lli\Lipolyse\Präsentation VorherNachher\ Folder\Druck-Jpgs\Belly21B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19" t="24915" r="1517"/>
          <a:stretch/>
        </p:blipFill>
        <p:spPr bwMode="auto">
          <a:xfrm>
            <a:off x="3365499" y="2763838"/>
            <a:ext cx="2378075" cy="3175000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lli\Lipolyse\Präsentation VorherNachher\ Folder\Druck-Jpgs\Belly21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59" t="11949"/>
          <a:stretch/>
        </p:blipFill>
        <p:spPr bwMode="auto">
          <a:xfrm>
            <a:off x="685800" y="2763838"/>
            <a:ext cx="2378075" cy="3165474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Bauch</a:t>
            </a:r>
            <a:r>
              <a:rPr lang="de-DE" sz="4000" dirty="0" smtClean="0">
                <a:solidFill>
                  <a:srgbClr val="FF0000"/>
                </a:solidFill>
              </a:rPr>
              <a:t/>
            </a:r>
            <a:br>
              <a:rPr lang="de-DE" sz="4000" dirty="0" smtClean="0">
                <a:solidFill>
                  <a:srgbClr val="FF0000"/>
                </a:solidFill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smtClean="0">
                <a:solidFill>
                  <a:srgbClr val="27509B"/>
                </a:solidFill>
              </a:rPr>
              <a:t>Patientenwunsch: „Waschbrettbauch“ ohne Sport</a:t>
            </a:r>
            <a:r>
              <a:rPr lang="de-DE" sz="1800" dirty="0" smtClean="0">
                <a:solidFill>
                  <a:srgbClr val="27509B"/>
                </a:solidFill>
              </a:rPr>
              <a:t/>
            </a:r>
            <a:br>
              <a:rPr lang="de-DE" sz="1800" dirty="0" smtClean="0">
                <a:solidFill>
                  <a:srgbClr val="27509B"/>
                </a:solidFill>
              </a:rPr>
            </a:br>
            <a:r>
              <a:rPr lang="de-D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2 Behandlungen</a:t>
            </a:r>
            <a:endParaRPr lang="de-DE" sz="2400" dirty="0" smtClean="0">
              <a:solidFill>
                <a:srgbClr val="27509B"/>
              </a:solidFill>
            </a:endParaRPr>
          </a:p>
        </p:txBody>
      </p:sp>
      <p:sp>
        <p:nvSpPr>
          <p:cNvPr id="9230" name="Text Box 11"/>
          <p:cNvSpPr txBox="1">
            <a:spLocks noChangeArrowheads="1"/>
          </p:cNvSpPr>
          <p:nvPr/>
        </p:nvSpPr>
        <p:spPr bwMode="auto">
          <a:xfrm>
            <a:off x="685800" y="5940426"/>
            <a:ext cx="2362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vorher</a:t>
            </a:r>
            <a:endParaRPr lang="de-DE">
              <a:solidFill>
                <a:srgbClr val="C00000"/>
              </a:solidFill>
            </a:endParaRP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3403600" y="5940426"/>
            <a:ext cx="2362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C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nach neun Wochen</a:t>
            </a:r>
          </a:p>
        </p:txBody>
      </p:sp>
      <p:sp>
        <p:nvSpPr>
          <p:cNvPr id="9225" name="Text Box 16"/>
          <p:cNvSpPr txBox="1">
            <a:spLocks noChangeArrowheads="1"/>
          </p:cNvSpPr>
          <p:nvPr/>
        </p:nvSpPr>
        <p:spPr bwMode="auto">
          <a:xfrm>
            <a:off x="6096000" y="5940425"/>
            <a:ext cx="2362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15 Wo. nach </a:t>
            </a:r>
            <a:br>
              <a:rPr lang="de-DE" sz="1800">
                <a:solidFill>
                  <a:srgbClr val="C00000"/>
                </a:solidFill>
              </a:rPr>
            </a:br>
            <a:r>
              <a:rPr lang="de-DE" sz="1800">
                <a:solidFill>
                  <a:srgbClr val="C00000"/>
                </a:solidFill>
              </a:rPr>
              <a:t>der 2. Behandlung</a:t>
            </a:r>
          </a:p>
        </p:txBody>
      </p:sp>
      <p:sp>
        <p:nvSpPr>
          <p:cNvPr id="329746" name="AutoShape 18"/>
          <p:cNvSpPr>
            <a:spLocks noChangeArrowheads="1"/>
          </p:cNvSpPr>
          <p:nvPr/>
        </p:nvSpPr>
        <p:spPr bwMode="auto">
          <a:xfrm rot="20330173">
            <a:off x="1295400" y="4329113"/>
            <a:ext cx="936625" cy="185737"/>
          </a:xfrm>
          <a:prstGeom prst="rightArrow">
            <a:avLst>
              <a:gd name="adj1" fmla="val 38954"/>
              <a:gd name="adj2" fmla="val 126419"/>
            </a:avLst>
          </a:prstGeom>
          <a:gradFill flip="none" rotWithShape="1">
            <a:gsLst>
              <a:gs pos="0">
                <a:srgbClr val="AF3120">
                  <a:tint val="66000"/>
                  <a:satMod val="160000"/>
                </a:srgbClr>
              </a:gs>
              <a:gs pos="50000">
                <a:srgbClr val="AF3120">
                  <a:tint val="44500"/>
                  <a:satMod val="160000"/>
                </a:srgbClr>
              </a:gs>
              <a:gs pos="100000">
                <a:srgbClr val="AF312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solidFill>
              <a:srgbClr val="27509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rgbClr val="27509B"/>
                </a:solidFill>
              </a:ln>
            </a:endParaRPr>
          </a:p>
        </p:txBody>
      </p:sp>
      <p:sp>
        <p:nvSpPr>
          <p:cNvPr id="329747" name="AutoShape 19"/>
          <p:cNvSpPr>
            <a:spLocks noChangeArrowheads="1"/>
          </p:cNvSpPr>
          <p:nvPr/>
        </p:nvSpPr>
        <p:spPr bwMode="auto">
          <a:xfrm rot="20330173">
            <a:off x="4103688" y="4329113"/>
            <a:ext cx="936625" cy="185737"/>
          </a:xfrm>
          <a:prstGeom prst="rightArrow">
            <a:avLst>
              <a:gd name="adj1" fmla="val 38954"/>
              <a:gd name="adj2" fmla="val 126419"/>
            </a:avLst>
          </a:prstGeom>
          <a:gradFill flip="none" rotWithShape="1">
            <a:gsLst>
              <a:gs pos="0">
                <a:srgbClr val="AF3120">
                  <a:tint val="66000"/>
                  <a:satMod val="160000"/>
                </a:srgbClr>
              </a:gs>
              <a:gs pos="50000">
                <a:srgbClr val="AF3120">
                  <a:tint val="44500"/>
                  <a:satMod val="160000"/>
                </a:srgbClr>
              </a:gs>
              <a:gs pos="100000">
                <a:srgbClr val="AF312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solidFill>
              <a:srgbClr val="27509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rgbClr val="27509B"/>
                </a:solidFill>
              </a:ln>
            </a:endParaRPr>
          </a:p>
        </p:txBody>
      </p:sp>
      <p:sp>
        <p:nvSpPr>
          <p:cNvPr id="329748" name="AutoShape 20"/>
          <p:cNvSpPr>
            <a:spLocks noChangeArrowheads="1"/>
          </p:cNvSpPr>
          <p:nvPr/>
        </p:nvSpPr>
        <p:spPr bwMode="auto">
          <a:xfrm rot="20330173">
            <a:off x="6477000" y="4133850"/>
            <a:ext cx="936625" cy="185738"/>
          </a:xfrm>
          <a:prstGeom prst="rightArrow">
            <a:avLst>
              <a:gd name="adj1" fmla="val 38954"/>
              <a:gd name="adj2" fmla="val 126418"/>
            </a:avLst>
          </a:prstGeom>
          <a:gradFill flip="none" rotWithShape="1">
            <a:gsLst>
              <a:gs pos="0">
                <a:srgbClr val="AF3120">
                  <a:tint val="66000"/>
                  <a:satMod val="160000"/>
                </a:srgbClr>
              </a:gs>
              <a:gs pos="50000">
                <a:srgbClr val="AF3120">
                  <a:tint val="44500"/>
                  <a:satMod val="160000"/>
                </a:srgbClr>
              </a:gs>
              <a:gs pos="100000">
                <a:srgbClr val="AF312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solidFill>
              <a:srgbClr val="27509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rgbClr val="27509B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  <p:bldP spid="9228" grpId="0"/>
      <p:bldP spid="9225" grpId="0"/>
      <p:bldP spid="329746" grpId="0" animBg="1"/>
      <p:bldP spid="329747" grpId="0" animBg="1"/>
      <p:bldP spid="3297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Bauch</a:t>
            </a:r>
            <a: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</a:t>
            </a:r>
            <a:endParaRPr lang="de-DE" sz="2400" dirty="0" smtClean="0">
              <a:solidFill>
                <a:srgbClr val="27509B"/>
              </a:solidFill>
            </a:endParaRPr>
          </a:p>
        </p:txBody>
      </p:sp>
      <p:sp>
        <p:nvSpPr>
          <p:cNvPr id="333833" name="Text Box 9"/>
          <p:cNvSpPr txBox="1">
            <a:spLocks noChangeArrowheads="1"/>
          </p:cNvSpPr>
          <p:nvPr/>
        </p:nvSpPr>
        <p:spPr bwMode="auto">
          <a:xfrm>
            <a:off x="1159809" y="5823284"/>
            <a:ext cx="30051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333834" name="Text Box 10"/>
          <p:cNvSpPr txBox="1">
            <a:spLocks noChangeArrowheads="1"/>
          </p:cNvSpPr>
          <p:nvPr/>
        </p:nvSpPr>
        <p:spPr bwMode="auto">
          <a:xfrm>
            <a:off x="4895088" y="5823284"/>
            <a:ext cx="2982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>
                <a:solidFill>
                  <a:srgbClr val="C00000"/>
                </a:solidFill>
              </a:rPr>
              <a:t>nachher</a:t>
            </a:r>
          </a:p>
        </p:txBody>
      </p:sp>
      <p:pic>
        <p:nvPicPr>
          <p:cNvPr id="10" name="Inhaltsplatzhalter 6" descr="27.10.2010 00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2759999"/>
            <a:ext cx="3381556" cy="2608957"/>
          </a:xfrm>
          <a:prstGeom prst="rect">
            <a:avLst/>
          </a:prstGeom>
          <a:ln w="6350">
            <a:solidFill>
              <a:srgbClr val="27509B"/>
            </a:solidFill>
          </a:ln>
        </p:spPr>
      </p:pic>
      <p:pic>
        <p:nvPicPr>
          <p:cNvPr id="11" name="Inhaltsplatzhalter 9" descr="micro1.bmp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2759999"/>
            <a:ext cx="3485071" cy="2608957"/>
          </a:xfrm>
          <a:prstGeom prst="rect">
            <a:avLst/>
          </a:prstGeom>
          <a:ln w="6350">
            <a:solidFill>
              <a:srgbClr val="27509B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3" grpId="0" autoUpdateAnimBg="0"/>
      <p:bldP spid="33383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Rücken</a:t>
            </a:r>
            <a:r>
              <a:rPr lang="de-DE" sz="4000" dirty="0" smtClean="0">
                <a:solidFill>
                  <a:srgbClr val="FF0000"/>
                </a:solidFill>
              </a:rPr>
              <a:t/>
            </a:r>
            <a:br>
              <a:rPr lang="de-DE" sz="4000" dirty="0" smtClean="0">
                <a:solidFill>
                  <a:srgbClr val="FF0000"/>
                </a:solidFill>
              </a:rPr>
            </a:b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>
                <a:solidFill>
                  <a:srgbClr val="27509B"/>
                </a:solidFill>
              </a:rPr>
              <a:t>1 Behandlung</a:t>
            </a:r>
            <a:endParaRPr lang="de-DE" sz="2000" dirty="0" smtClean="0">
              <a:solidFill>
                <a:srgbClr val="27509B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236663" y="5952525"/>
            <a:ext cx="2743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vorher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229533" y="5954113"/>
            <a:ext cx="2819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</a:rPr>
              <a:t>nachher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2987675" y="5952526"/>
            <a:ext cx="31686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27509B"/>
                </a:solidFill>
                <a:sym typeface="Wingdings" pitchFamily="1" charset="2"/>
              </a:rPr>
              <a:t>vier Wochen später </a:t>
            </a:r>
            <a:endParaRPr lang="de-DE" sz="1800" dirty="0">
              <a:solidFill>
                <a:srgbClr val="27509B"/>
              </a:solidFill>
            </a:endParaRPr>
          </a:p>
        </p:txBody>
      </p:sp>
      <p:pic>
        <p:nvPicPr>
          <p:cNvPr id="5122" name="Picture 2" descr="D:\Ulli\Lipolyse\Präsentation VorherNachher\ Folder\Druck-Jpgs\Back06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6" t="5291" r="8215" b="38546"/>
          <a:stretch/>
        </p:blipFill>
        <p:spPr bwMode="auto">
          <a:xfrm>
            <a:off x="787243" y="2492896"/>
            <a:ext cx="3642039" cy="3211710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lli\Lipolyse\Präsentation VorherNachher\ Folder\Druck-Jpgs\Back06B4W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5" t="10931" r="2073" b="29243"/>
          <a:stretch/>
        </p:blipFill>
        <p:spPr bwMode="auto">
          <a:xfrm>
            <a:off x="4771055" y="2492896"/>
            <a:ext cx="3764315" cy="3211710"/>
          </a:xfrm>
          <a:prstGeom prst="rect">
            <a:avLst/>
          </a:prstGeom>
          <a:noFill/>
          <a:ln w="6350">
            <a:solidFill>
              <a:srgbClr val="2750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utoUpdateAnimBg="0"/>
      <p:bldP spid="44040" grpId="0" autoUpdateAnimBg="0"/>
      <p:bldP spid="44041" grpId="0" autoUpdateAnimBg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529</Words>
  <Application>Microsoft Office PowerPoint</Application>
  <PresentationFormat>Bildschirmpräsentation (4:3)</PresentationFormat>
  <Paragraphs>161</Paragraphs>
  <Slides>40</Slides>
  <Notes>40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ＭＳ Ｐゴシック</vt:lpstr>
      <vt:lpstr>Arial</vt:lpstr>
      <vt:lpstr>Times New Roman</vt:lpstr>
      <vt:lpstr>Wingdings</vt:lpstr>
      <vt:lpstr>Standarddesign</vt:lpstr>
      <vt:lpstr>Herzlich willkommen</vt:lpstr>
      <vt:lpstr>Injektions-Lipolyse oder auch „Fett-weg-Spritze“</vt:lpstr>
      <vt:lpstr>Bodycontouring Körpergestaltung</vt:lpstr>
      <vt:lpstr>Hier einige Beispiele ...</vt:lpstr>
      <vt:lpstr>Doppelkinn  1 Behandlung</vt:lpstr>
      <vt:lpstr>Doppelkinn  1 Behandlung</vt:lpstr>
      <vt:lpstr>Bauch  Patientenwunsch: „Waschbrettbauch“ ohne Sport  2 Behandlungen</vt:lpstr>
      <vt:lpstr>Bauch  1 Behandlung</vt:lpstr>
      <vt:lpstr>Rücken  1 Behandlung</vt:lpstr>
      <vt:lpstr>Reithosen &amp; Po  1 Behandlung</vt:lpstr>
      <vt:lpstr>Doppelkinn  1 Behandlung</vt:lpstr>
      <vt:lpstr>Was kann die „Fett-Weg-Spritze“ und was kann sie nicht?</vt:lpstr>
      <vt:lpstr>PowerPoint-Präsentation</vt:lpstr>
      <vt:lpstr>Hals  1 Behandlung</vt:lpstr>
      <vt:lpstr>Achselfalte &amp; Oberarme</vt:lpstr>
      <vt:lpstr>Bauch  2 Behandlungen</vt:lpstr>
      <vt:lpstr>Rücken  1 Behandlung am 19. Feb. (Fotos: 19. Feb., 18. März, 3. Mai, 15. Juni)</vt:lpstr>
      <vt:lpstr>Reithosen  1 Behandlung</vt:lpstr>
      <vt:lpstr>Cellulite-Therapie  Fotos: Prof. Dr. Nour El-Din, Ägypten</vt:lpstr>
      <vt:lpstr>Cellulite-Therapie  Fotos: Prof. Dr. Nour El-Din, Ägypten</vt:lpstr>
      <vt:lpstr>PowerPoint-Präsentation</vt:lpstr>
      <vt:lpstr>PowerPoint-Präsentation</vt:lpstr>
      <vt:lpstr>Lovehandles, Unterbauch  37 J., 1 Behandlung, -7 cm</vt:lpstr>
      <vt:lpstr>Unterbauch  1 Behandlung</vt:lpstr>
      <vt:lpstr>Unterbauch</vt:lpstr>
      <vt:lpstr>Lipom  44 J. - 10ml PPC (3x)</vt:lpstr>
      <vt:lpstr>vordere Achselfalte und Tricepsregion  38 J. - eine Behandlung</vt:lpstr>
      <vt:lpstr>Wangen, Hängebäckchen, Kinn</vt:lpstr>
      <vt:lpstr>Selbe Patientin</vt:lpstr>
      <vt:lpstr>Behandlungsdauer </vt:lpstr>
      <vt:lpstr>Besonderheiten der  Injektions-Lipolyse</vt:lpstr>
      <vt:lpstr>Wie wirkt die Fett-Weg-Spritze?</vt:lpstr>
      <vt:lpstr>NETZWERK-Lipolyse PSM Pain- &amp; Sideeffect Management nur bei Ihrem NETZWERK-Arzt</vt:lpstr>
      <vt:lpstr>Unterstützende Maßnahmen oder „was Sie für den Behandlungserfolg tun können“</vt:lpstr>
      <vt:lpstr>Sonstige unterstützende Maßnahmen: Manuelle Lymphdrainage (leichte Gewebemassage mit dem Skin Attitude AfterCare Gel)</vt:lpstr>
      <vt:lpstr>Viel Trinken und Bewegung - „Sauerstoff tanken“</vt:lpstr>
      <vt:lpstr>Ernährungsumstellung</vt:lpstr>
      <vt:lpstr>„Dinner Cancelling” nach 18 Uhr möglichst nicht mehr essen</vt:lpstr>
      <vt:lpstr>Arztwahl oder  Vorteile von Netzwerken </vt:lpstr>
      <vt:lpstr>Danke für Ihr Interesse an der  Injektions-Lipolyse</vt:lpstr>
    </vt:vector>
  </TitlesOfParts>
  <Manager>Müchler</Manager>
  <Company>NETWORK-Globalhealth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Patienteninfo Injektions-Lipolyse</dc:title>
  <dc:creator>Müchler</dc:creator>
  <cp:keywords>Injektions-Lipolyse</cp:keywords>
  <dc:description>(c) NETWORK-Globalhealth 2013</dc:description>
  <cp:lastModifiedBy>Thorsten Heming</cp:lastModifiedBy>
  <cp:revision>214</cp:revision>
  <cp:lastPrinted>2013-06-10T16:14:23Z</cp:lastPrinted>
  <dcterms:created xsi:type="dcterms:W3CDTF">2013-08-14T15:27:01Z</dcterms:created>
  <dcterms:modified xsi:type="dcterms:W3CDTF">2018-02-09T17:01:58Z</dcterms:modified>
</cp:coreProperties>
</file>